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7"/>
  </p:notesMasterIdLst>
  <p:sldIdLst>
    <p:sldId id="258" r:id="rId2"/>
    <p:sldId id="392" r:id="rId3"/>
    <p:sldId id="262" r:id="rId4"/>
    <p:sldId id="263" r:id="rId5"/>
    <p:sldId id="265" r:id="rId6"/>
    <p:sldId id="266" r:id="rId7"/>
    <p:sldId id="355" r:id="rId8"/>
    <p:sldId id="267" r:id="rId9"/>
    <p:sldId id="268" r:id="rId10"/>
    <p:sldId id="292" r:id="rId11"/>
    <p:sldId id="293" r:id="rId12"/>
    <p:sldId id="347" r:id="rId13"/>
    <p:sldId id="264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1" r:id="rId23"/>
    <p:sldId id="291" r:id="rId24"/>
    <p:sldId id="278" r:id="rId25"/>
    <p:sldId id="279" r:id="rId26"/>
    <p:sldId id="282" r:id="rId27"/>
    <p:sldId id="283" r:id="rId28"/>
    <p:sldId id="290" r:id="rId29"/>
    <p:sldId id="302" r:id="rId30"/>
    <p:sldId id="284" r:id="rId31"/>
    <p:sldId id="389" r:id="rId32"/>
    <p:sldId id="346" r:id="rId33"/>
    <p:sldId id="321" r:id="rId34"/>
    <p:sldId id="306" r:id="rId35"/>
    <p:sldId id="322" r:id="rId36"/>
    <p:sldId id="390" r:id="rId37"/>
    <p:sldId id="330" r:id="rId38"/>
    <p:sldId id="348" r:id="rId39"/>
    <p:sldId id="349" r:id="rId40"/>
    <p:sldId id="303" r:id="rId41"/>
    <p:sldId id="287" r:id="rId42"/>
    <p:sldId id="336" r:id="rId43"/>
    <p:sldId id="305" r:id="rId44"/>
    <p:sldId id="388" r:id="rId45"/>
    <p:sldId id="325" r:id="rId46"/>
    <p:sldId id="317" r:id="rId47"/>
    <p:sldId id="374" r:id="rId48"/>
    <p:sldId id="387" r:id="rId49"/>
    <p:sldId id="289" r:id="rId50"/>
    <p:sldId id="296" r:id="rId51"/>
    <p:sldId id="315" r:id="rId52"/>
    <p:sldId id="319" r:id="rId53"/>
    <p:sldId id="320" r:id="rId54"/>
    <p:sldId id="316" r:id="rId55"/>
    <p:sldId id="356" r:id="rId56"/>
    <p:sldId id="333" r:id="rId57"/>
    <p:sldId id="324" r:id="rId58"/>
    <p:sldId id="338" r:id="rId59"/>
    <p:sldId id="340" r:id="rId60"/>
    <p:sldId id="354" r:id="rId61"/>
    <p:sldId id="351" r:id="rId62"/>
    <p:sldId id="297" r:id="rId63"/>
    <p:sldId id="308" r:id="rId64"/>
    <p:sldId id="309" r:id="rId65"/>
    <p:sldId id="370" r:id="rId66"/>
    <p:sldId id="335" r:id="rId67"/>
    <p:sldId id="369" r:id="rId68"/>
    <p:sldId id="307" r:id="rId69"/>
    <p:sldId id="318" r:id="rId70"/>
    <p:sldId id="304" r:id="rId71"/>
    <p:sldId id="331" r:id="rId72"/>
    <p:sldId id="323" r:id="rId73"/>
    <p:sldId id="343" r:id="rId74"/>
    <p:sldId id="314" r:id="rId75"/>
    <p:sldId id="312" r:id="rId76"/>
    <p:sldId id="313" r:id="rId77"/>
    <p:sldId id="361" r:id="rId78"/>
    <p:sldId id="352" r:id="rId79"/>
    <p:sldId id="357" r:id="rId80"/>
    <p:sldId id="298" r:id="rId81"/>
    <p:sldId id="295" r:id="rId82"/>
    <p:sldId id="376" r:id="rId83"/>
    <p:sldId id="344" r:id="rId84"/>
    <p:sldId id="385" r:id="rId85"/>
    <p:sldId id="326" r:id="rId86"/>
    <p:sldId id="332" r:id="rId87"/>
    <p:sldId id="358" r:id="rId88"/>
    <p:sldId id="345" r:id="rId89"/>
    <p:sldId id="371" r:id="rId90"/>
    <p:sldId id="310" r:id="rId91"/>
    <p:sldId id="311" r:id="rId92"/>
    <p:sldId id="367" r:id="rId93"/>
    <p:sldId id="350" r:id="rId94"/>
    <p:sldId id="353" r:id="rId95"/>
    <p:sldId id="299" r:id="rId96"/>
    <p:sldId id="339" r:id="rId97"/>
    <p:sldId id="360" r:id="rId98"/>
    <p:sldId id="362" r:id="rId99"/>
    <p:sldId id="364" r:id="rId100"/>
    <p:sldId id="301" r:id="rId101"/>
    <p:sldId id="373" r:id="rId102"/>
    <p:sldId id="377" r:id="rId103"/>
    <p:sldId id="379" r:id="rId104"/>
    <p:sldId id="381" r:id="rId105"/>
    <p:sldId id="383" r:id="rId106"/>
    <p:sldId id="384" r:id="rId107"/>
    <p:sldId id="300" r:id="rId108"/>
    <p:sldId id="365" r:id="rId109"/>
    <p:sldId id="359" r:id="rId110"/>
    <p:sldId id="329" r:id="rId111"/>
    <p:sldId id="334" r:id="rId112"/>
    <p:sldId id="366" r:id="rId113"/>
    <p:sldId id="327" r:id="rId114"/>
    <p:sldId id="337" r:id="rId115"/>
    <p:sldId id="328" r:id="rId116"/>
    <p:sldId id="341" r:id="rId117"/>
    <p:sldId id="372" r:id="rId118"/>
    <p:sldId id="368" r:id="rId119"/>
    <p:sldId id="342" r:id="rId120"/>
    <p:sldId id="294" r:id="rId121"/>
    <p:sldId id="363" r:id="rId122"/>
    <p:sldId id="380" r:id="rId123"/>
    <p:sldId id="375" r:id="rId124"/>
    <p:sldId id="386" r:id="rId125"/>
    <p:sldId id="391" r:id="rId126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28"/>
      <p:bold r:id="rId129"/>
      <p:italic r:id="rId130"/>
      <p:boldItalic r:id="rId131"/>
    </p:embeddedFont>
    <p:embeddedFont>
      <p:font typeface="Roboto" panose="02000000000000000000" pitchFamily="2" charset="0"/>
      <p:regular r:id="rId132"/>
      <p:bold r:id="rId133"/>
      <p:italic r:id="rId134"/>
      <p:boldItalic r:id="rId135"/>
    </p:embeddedFont>
    <p:embeddedFont>
      <p:font typeface="Roboto Slab" pitchFamily="2" charset="0"/>
      <p:regular r:id="rId136"/>
      <p:bold r:id="rId137"/>
    </p:embeddedFont>
    <p:embeddedFont>
      <p:font typeface="Wingdings 3" pitchFamily="2" charset="2"/>
      <p:regular r:id="rId1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82"/>
    <p:restoredTop sz="94694"/>
  </p:normalViewPr>
  <p:slideViewPr>
    <p:cSldViewPr snapToGrid="0">
      <p:cViewPr>
        <p:scale>
          <a:sx n="91" d="100"/>
          <a:sy n="91" d="100"/>
        </p:scale>
        <p:origin x="2072" y="12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font" Target="fonts/font11.fntdata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font" Target="fonts/font1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font" Target="fonts/font7.fntdata"/><Relationship Id="rId139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font" Target="fonts/font2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font" Target="fonts/font3.fntdata"/><Relationship Id="rId135" Type="http://schemas.openxmlformats.org/officeDocument/2006/relationships/font" Target="fonts/font8.fntdata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font" Target="fonts/font4.fntdata"/><Relationship Id="rId136" Type="http://schemas.openxmlformats.org/officeDocument/2006/relationships/font" Target="fonts/font9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font" Target="fonts/font5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font" Target="fonts/font6.fntdata"/><Relationship Id="rId16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f75fce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f75fce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3146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4FA96-8069-E5CF-6BD9-9757C9F27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E57230-CDE0-2422-C924-4C8CC0A476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77FA69-04DA-D736-CAA5-A123609AE8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287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70F8D-97E4-054D-95F6-CF6DF4728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4AD9F6-4B2D-2053-0148-D46C9023B9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F97552-693B-9700-6B09-593186BB88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tis</a:t>
            </a:r>
          </a:p>
        </p:txBody>
      </p:sp>
    </p:spTree>
    <p:extLst>
      <p:ext uri="{BB962C8B-B14F-4D97-AF65-F5344CB8AC3E}">
        <p14:creationId xmlns:p14="http://schemas.microsoft.com/office/powerpoint/2010/main" val="372786314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461D1-665F-573C-C1C5-23E9A815A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CAC212-F2F7-87D5-D6BB-84D8216900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54AE36-FB5A-E12F-675D-D8004F9D5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9229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70F8D-97E4-054D-95F6-CF6DF4728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4AD9F6-4B2D-2053-0148-D46C9023B9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F97552-693B-9700-6B09-593186BB88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tis</a:t>
            </a:r>
          </a:p>
        </p:txBody>
      </p:sp>
    </p:spTree>
    <p:extLst>
      <p:ext uri="{BB962C8B-B14F-4D97-AF65-F5344CB8AC3E}">
        <p14:creationId xmlns:p14="http://schemas.microsoft.com/office/powerpoint/2010/main" val="371417883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B09C9-51C6-957D-94D7-3C2B9F9A3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149908-239A-8212-5206-76F0A0229F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07E4B4-7294-DE61-443E-7AEED5522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40792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C62C5-E1D4-7CEC-6C62-95F0D9B6E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10157D-0B32-CBFE-A055-B795971C3D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F77E61-53ED-91C1-A42A-F23E974B2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76363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716B9-B11B-F09C-9131-AB3A7B267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C6406D-E5D8-65E3-0F0A-44A7B6BC7F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4A460A-4D40-3223-3B85-CFE2E1A644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12726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D71E-9E89-1DF8-7772-ECC6A699C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95930A-3AA2-121D-BE66-31A0D7531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F767B0-D579-1747-2FEA-E1EE1C4B6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4392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B09C9-51C6-957D-94D7-3C2B9F9A3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149908-239A-8212-5206-76F0A0229F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07E4B4-7294-DE61-443E-7AEED5522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2594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D71E-9E89-1DF8-7772-ECC6A699C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95930A-3AA2-121D-BE66-31A0D7531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F767B0-D579-1747-2FEA-E1EE1C4B6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90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5013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D71E-9E89-1DF8-7772-ECC6A699C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95930A-3AA2-121D-BE66-31A0D7531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F767B0-D579-1747-2FEA-E1EE1C4B6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1606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D71E-9E89-1DF8-7772-ECC6A699C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95930A-3AA2-121D-BE66-31A0D7531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F767B0-D579-1747-2FEA-E1EE1C4B6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4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2AECF-A18E-1AE3-0247-77772C777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4A33F8-F3C6-32D3-ECE7-BF0BED1C74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FDADCD-E0C0-141A-A197-4C50D34AF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761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715F3-AEAA-5C15-0656-389C215E5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3A3FAD-5392-13C0-0725-E4A89CD72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C731BC-5200-FC4A-CCC6-AA6EFA12D4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03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32C8E-EA90-D9E6-B04A-6AFC9E1A3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97B78F-6252-675C-AF76-EC9D99207E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40FAB8-7C6D-422E-FE49-2325F48EA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2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95988-5656-0D5A-AFB8-04E0C6FEE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136F23-20CD-42E6-A2DE-9DA034FEBA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B00E5D-4012-54AA-9CC6-A0386C5502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06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234D3-B493-BFD8-EE48-B31861320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3C7D81-C219-A0F7-F9A3-69982121D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7FF69B-852F-74E1-FB23-130D80AD8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463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234D3-B493-BFD8-EE48-B31861320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3C7D81-C219-A0F7-F9A3-69982121D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7FF69B-852F-74E1-FB23-130D80AD8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364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D376B-41D3-2BEC-970E-3C05A5719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E85BD2-C337-E4C4-2970-6018BA0D8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795431-861D-1651-59FD-A180CE2E77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43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88943-6620-F308-735F-29022689E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23A744-8E8C-57E7-542A-544703DBB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04C0F-6DFB-8BF3-4CA4-DAF6C5D8B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4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6f75fce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6f75fce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8FCAD-6FC2-1255-31E3-4C47E91A6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73889A-8B30-7BD4-6F32-4A4EAE72C9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9C801D-4516-4068-AE63-5781A61E8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01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A328F-E850-246D-8E8F-D4D8205A1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FFA579-EAFF-6634-EDE9-6412A9D30F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B8DB97-DC2C-0E6E-952C-74F3713FF4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6165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A328F-E850-246D-8E8F-D4D8205A1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FFA579-EAFF-6634-EDE9-6412A9D30F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B8DB97-DC2C-0E6E-952C-74F3713FF4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82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AF381-D486-B2E3-835B-90828F049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613976-CDAA-3B96-88BF-DDAA7BF3FA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4E2D4A-93A9-6CDC-4C91-474376C80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50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232F6-5B3D-AC8D-4589-392080408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27AEF9-AE3F-6F81-B370-4F171CCCCF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189EBA-7326-6B94-0BCD-9FA776A7AC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124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02F52-DCF7-3175-A2AE-1FA48AF9C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CC774B-0F8C-A8C0-F4BC-E2947D1159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0B94BC-0557-F0E0-2ACB-C14E7788F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417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5368E-3D7F-0C72-DBB2-BE895CDD9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C4FAFB-D93D-6C03-9F90-84D630C29B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C763D-94EE-4CED-5B44-70D9F5A551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1485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926B8-BEE6-7407-9B78-E1DFE1357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554850-EFEF-2D42-49A8-ECF0060891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E73A97-B2C7-47AF-F1C4-6C43F1434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319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7DBF9-19BF-C7A7-2F80-64BE98AB5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393B15-B731-3F9A-2BFE-4E70DF99BA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76AFCA-C86B-8944-554E-BA5479D172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1932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5FC6B-C17E-223F-EBE7-A882AC427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8E2431-422A-32D6-4576-138E8C8BC7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69D610-B0F9-BA58-BF26-B591888481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67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71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5FC6B-C17E-223F-EBE7-A882AC427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8E2431-422A-32D6-4576-138E8C8BC7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69D610-B0F9-BA58-BF26-B591888481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577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E2E0A-5024-46B7-93DE-41614D080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AC870B-FFF3-66A8-F28B-967D985EBA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C75C75-6468-BEF3-3669-D3495D8B7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996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4225B-C198-7A6B-EF99-0F85AC42F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212FAC-327C-0064-078E-8C0CF7885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D9BA0B-24A4-B869-4FCA-C9C74B2A4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311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4225B-C198-7A6B-EF99-0F85AC42F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212FAC-327C-0064-078E-8C0CF7885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D9BA0B-24A4-B869-4FCA-C9C74B2A4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461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4225B-C198-7A6B-EF99-0F85AC42F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212FAC-327C-0064-078E-8C0CF7885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D9BA0B-24A4-B869-4FCA-C9C74B2A4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041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A0E16-127B-D234-23D7-84E94C253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9C2136-F9D5-8E5B-ADFA-CF1D76FCF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EE77CF-3B4B-2F8B-757F-F95B1C024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500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7C9C1-A382-8256-D645-F84E84E7C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3721CA-9D1A-E4F2-E7E0-1DD6DDB3D1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85115D-C7ED-5F33-1E1E-0F78F5ECB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326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2610B-F9DF-7F20-4457-77B1EBE04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5ECB4A-6C4C-7449-A2D6-2D42958FBF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C8D9CB-C125-36DF-3585-A686F1A795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09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08265-1E49-4BB5-FB3D-0394DD817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F250A8-F8B5-3AA5-F3BC-C5E698258E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02F093-C2F8-01BF-C0E9-33F4FB4872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3782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F1B3D-66CD-0B6F-E224-DEF4EEB7D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4C06BD-84FE-34FB-BF88-C2FFE91170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87D8A8-737D-5BC0-A4DF-ED6A90ED3F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21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821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BC92A-98FA-3EAC-2959-4F10E848C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52645F-CE91-1F3D-625B-2495765150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BC159B-816A-A0D2-3F1A-88B53D9C12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808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388A6-5F42-33D6-F305-5BA9D3F9B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AF9961-D6D0-4F63-7DC0-F307FB334C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EAB0A4-3004-94A6-7CF3-21CA50D80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970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C41CA-A62E-4E5A-F81B-937FA1B9F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5E63A8-9DE7-F0A4-43B5-419FB113BC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3F8B0B-E132-19C2-5582-6F9CE192CA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539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1D3D4-6E79-9C93-8835-17D7F3707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768E94-D379-7B90-4374-2E3A03D3CF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F32DCC-B48C-9754-E38F-FD81CFFC73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898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2D247-8D97-30EF-25C0-00742ED96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DAE569-F94C-0BEC-57AD-37A11C43FA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BD8C7D-3A42-04F3-E3A5-71720BACFD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605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97891-13F6-ED54-9DAB-BCAD1B2D7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73D75A-D6FE-7353-B81B-768FA5678B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BF1A7C-55E7-FB84-D6C1-59FB934AC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309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B74C3-2C9C-99A5-4C53-00227B5F0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EF0612-8F6A-D0BE-659D-CC23E3789F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3886FE-6E9A-82BD-442B-019DD4395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763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78E89-235E-8B2C-C4A2-DC2CEC115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B74496-A47B-7243-C5C2-C8A10A62BC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BEEB8C-A379-7EC0-75D9-16A824F905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633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D32F2-A9F7-0B6F-82AB-20705720E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145E07-64F6-C8DC-674E-FC2A03CB3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8ED9D6-0911-1F19-5A9B-CC0B1732D1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768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C93AF-6235-A022-FFE5-F4C84539C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3EBBA9-481C-12B3-0F48-F13E303FA3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54378A-31B9-1B45-B446-5A852FA8C6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3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048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DF20D-2B52-9997-204C-70EEA94F0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7E1F28-0C7A-BE52-CB4E-A244B894F0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E8C86B-EC57-3DB5-CEE2-81E2A8E5E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961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5F961-C9D3-937E-0882-C13862985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7FD191-83EE-5715-913E-53D8E7D006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87045C-2536-D7CE-0C9C-94C3A58306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579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DF58B-805C-5591-A37D-F1B78C509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8211B2-CA99-ED59-E2FA-10F40DD94C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D200AC-88E3-0E80-83A2-04511E4333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93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23635-8C18-D8ED-95CB-2027E473E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188BF3-18A7-121E-98D7-B3B44BAD89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193709-4AC6-CB14-3F6C-4DFC83515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597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10035-08A6-B319-D1BD-F43BAE26D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51075B-C3A6-AF4A-9D0E-D7880B1468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1E8BE3-03F4-C851-01CB-B9D77C1134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606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1B89E-77A5-5181-F0FB-E396E4BA2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319836-158A-3C8F-3CC2-0DA1DBE13A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62CC05-23BE-4DB7-3682-62CCD222EE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478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1654E-F0B5-7F92-1E0E-8D68B3AA1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EDB25B-4156-CE21-E790-EE22CCF111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B5749A-F69A-82A7-F23E-3FC0BF341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418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5533A-4DA9-AC98-00F5-005C28E2B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3ECD38-7F45-0AD3-3A12-642C419214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E162DA-0B57-098E-5E10-E226A963C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894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EC287-4A5F-FA90-8F38-65D78E961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4D1A95-D3C4-CDCB-88B6-13DC190F83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8D4387-258C-8994-7BB6-2D73984CE4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022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64676-3310-E4D3-31E8-348D7A30D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4BB980-DE2E-6F68-8E7E-3D190D6CBE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747C6C-EEF9-96AB-5305-B2A0656D03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14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89462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63983-74BE-47F8-2F26-433AAC146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A69607-02F5-D254-2C83-9A86B12DD8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19D5CF-95B3-2279-7D9B-ECCEFD2A0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8744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74256-18AB-05BD-7352-7AFA0282A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EB999F-A8BC-A5EF-CE59-357BC3C68F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121C87-280A-E14C-6374-B8A3412C9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69490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9E8C9-11BA-A81B-BC25-BE24A123E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612745-AA03-FC2F-CF8A-02335FB23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298774-D2C8-5DD3-FE9E-F5DE15684B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816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91963-1A5E-A5FC-1321-EEAE29E04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A21F02-CEA6-34B0-9037-0E322CC0EF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A6C54B-99BF-B69A-86D9-A14B3CC12B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3301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8C81F-97EE-AEFF-7433-F7F226369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C26F64-A53A-8F7C-7CCB-D6B725C477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36DFD1-5E08-6371-3B97-FE5A8EC6EA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7309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CD616-9280-A310-EC9B-9AB01AB4A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F8CAA6-915B-718E-5FBA-3BA04D8C1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292844-4AFD-2020-3A0F-AAC9DF7856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4967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A8F46-72A5-4D9B-7799-488225B8F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3BA313-D387-EF16-9152-E9186A3180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62CFA8-2730-9686-C59E-9F873182D2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8163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EBD64-4713-2E78-1CDF-2D6A8FA2B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5458DF-6B66-8B6B-D537-4BBDE4391D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20051-551A-A367-B072-D725D3E31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9442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EBD64-4713-2E78-1CDF-2D6A8FA2B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5458DF-6B66-8B6B-D537-4BBDE4391D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20051-551A-A367-B072-D725D3E31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3297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58928-BE91-BD78-C77C-D7EA82B17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633A3D-8299-05ED-4357-2F7558C594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F2E639-7B12-729F-B881-A31E6646E8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01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5798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58928-BE91-BD78-C77C-D7EA82B17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633A3D-8299-05ED-4357-2F7558C594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F2E639-7B12-729F-B881-A31E6646E8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0530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04B53-19F5-4AF6-C662-38D9C379E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6F23DF-AD10-6CB0-034E-BA6682A4D9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A21C47-A5A5-3A1D-72BF-E163BA1A1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0294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9776C-5A51-53A4-2535-85E729078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FE8199-41D6-A41B-FD8D-65AFA9B7D5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29ED58-E1C3-3510-E17A-07D7741EE1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8410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592DC-ED0B-3A88-0A1E-20A9537A5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3A3715-9AEF-53BF-0BC3-35F740B58A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F73730-D558-7B41-4898-3C24886500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2060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662DB-FFE6-9A00-6B28-A83609F47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B1F813-AF82-5DC8-3FAD-156B94DEC5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DE0174-0110-65CA-9ED4-511BA69CF1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4029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662DB-FFE6-9A00-6B28-A83609F47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B1F813-AF82-5DC8-3FAD-156B94DEC5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DE0174-0110-65CA-9ED4-511BA69CF1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365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D3444-8668-4731-5B3B-1967ECBA9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0C4C4B-BD6B-B328-7D1E-C7480F701E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DBAB72-E301-8498-A6A4-8AEDC1AF3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56129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35D41-6C93-F8C4-E74E-DF276ACB7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481F0E-0C67-0F57-8472-0655B5CAEA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F07028-7B16-BE3A-05AB-6B06E0800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45042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BB3AE-2D82-502D-EB30-5BE0B5943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9AEF80-B1D3-6B23-6728-6B9071361A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DDC246-0779-ECD5-0562-EEE68D7B4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95244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F2085-A50E-46C0-E8A7-360DA8B65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B9513D-143B-7EB2-1815-DD5AB2A9B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139DEF-7C9B-1112-1343-4E759C8574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227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C32A6-54F7-F99E-AD33-279B9AA26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F411DD-D5F3-F98F-535F-70272B6133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6CFB71-6DBB-7C2F-1FDD-F0C442068C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1654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CECE2-F495-1B0E-4F19-B754AC080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FF03BA-44B2-584C-7AEA-E7ABA61235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F404B7-E71D-AAC1-F1FA-3F8F6E5BF4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67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E6D71-E419-6C58-3E8B-03958CAC3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4BBE01-BA6D-32AE-A82A-F782E8054B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BC584F-EA6C-C73D-BC58-64401A62D4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8326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2AED4-A854-C647-30DC-9F494866B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0A2A81-8952-4014-120C-DA988858C6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A815AF-D06D-1679-B5B2-72F040EBE9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4547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7E03F-EAB2-F87E-241E-5703C6CA1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994EA4-A6C8-A0A2-EEE3-0B5E0D7AB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E209BB-4734-2486-2C25-122CDF62A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3502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A08FD-382E-DF91-BD4E-1F62B281D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E7B5B1-BC27-0DC5-CFC9-FEF9E84ED7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1D0FE3-B018-5028-2591-F2153AF236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6659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D6304-3799-A8F9-8306-D60A00669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C004ED-8D6D-E34B-11D4-6E479B7895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70D35A-2FF4-DE55-74FC-EB9105DBB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5968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6DB9A-6330-190E-9A70-1E0717984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A456DD-AA7E-E208-5AE9-83D1F422D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F49C60-4075-668B-968A-971A5A367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3687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6DB9A-6330-190E-9A70-1E0717984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A456DD-AA7E-E208-5AE9-83D1F422D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F49C60-4075-668B-968A-971A5A367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4492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6DB9A-6330-190E-9A70-1E0717984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A456DD-AA7E-E208-5AE9-83D1F422D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F49C60-4075-668B-968A-971A5A367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4821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6DB9A-6330-190E-9A70-1E0717984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A456DD-AA7E-E208-5AE9-83D1F422D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F49C60-4075-668B-968A-971A5A367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48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CE164-ABFA-7552-0717-8B3ACA835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3AA36C-D802-E639-27F7-FE5007D469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97E78B-B520-23AD-BA5B-B8CCE1FED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5404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6DB9A-6330-190E-9A70-1E0717984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A456DD-AA7E-E208-5AE9-83D1F422D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F49C60-4075-668B-968A-971A5A367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3390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6DB9A-6330-190E-9A70-1E0717984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A456DD-AA7E-E208-5AE9-83D1F422D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F49C60-4075-668B-968A-971A5A367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7864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6DB9A-6330-190E-9A70-1E0717984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A456DD-AA7E-E208-5AE9-83D1F422D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F49C60-4075-668B-968A-971A5A367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5640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A947A-A692-9B78-7F72-1CA113484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C87132-8092-9C59-8DC8-0C19110DF9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D5D71F-C475-CD28-1A6C-05353C7D8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9411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78660-EFCB-1678-E41C-33BD273EE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11BEFE-3361-2859-BFDA-87094245F4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23DDB3-54B3-4832-9095-DA88C81F21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4780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3DD75-1E79-9E1B-45D3-F7A294D46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A576F3-0679-6654-BA48-4ED9CE076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A0D0B8-4E25-2B9C-789B-FA7F7B0D2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32130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23003-395B-C81E-8D69-1D625E864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8012DD-F96E-2347-4B55-BF7AF3B769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EF82B8-3CD4-04BC-BD30-14D9C70CFC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8156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EF598-A5B8-CDC2-64A4-4C793AF49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26DFA3-38CA-6294-F5E3-1E90F492D7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1DE2CF-1D44-CF3A-1D8F-F0B031F12E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1532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703FF-0F71-8002-3936-4408CE442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EC439B-6883-F112-CFB8-F49E578A2F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EBE9BE-3640-ED01-FE49-4DDBA614E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28821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ABF9F-CD46-4964-3032-9631B7CFE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1B3AC5-85BB-E7ED-8611-91E2F38CA1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DB8430-5B86-FEA1-E036-3FCD2FB8A4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7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9;p13">
            <a:extLst>
              <a:ext uri="{FF2B5EF4-FFF2-40B4-BE49-F238E27FC236}">
                <a16:creationId xmlns:a16="http://schemas.microsoft.com/office/drawing/2014/main" id="{4755C6E0-3D1A-F8B8-2C6D-4EE444CAC5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3193" y="649904"/>
            <a:ext cx="8319753" cy="39672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4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Radiation &amp; Cancer Biology Course for Residents (Part 2)</a:t>
            </a:r>
            <a:br>
              <a:rPr lang="en" sz="4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br>
              <a:rPr lang="en" sz="4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en" sz="4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Boards Review Questions</a:t>
            </a:r>
            <a:endParaRPr sz="4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8FD8D-9D5B-FDCD-8682-78F1B59AA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C4C68B-F85B-B56E-E920-DDADA013D9AB}"/>
              </a:ext>
            </a:extLst>
          </p:cNvPr>
          <p:cNvSpPr txBox="1"/>
          <p:nvPr/>
        </p:nvSpPr>
        <p:spPr>
          <a:xfrm>
            <a:off x="468641" y="481544"/>
            <a:ext cx="8397960" cy="42780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tabLst>
                <a:tab pos="228600" algn="l"/>
              </a:tabLst>
            </a:pPr>
            <a:r>
              <a:rPr lang="en-US" sz="3800" dirty="0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Which agent can be used to help mitigate radiation-induced oral mucositis?</a:t>
            </a:r>
          </a:p>
          <a:p>
            <a:pPr marL="352425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amifostine</a:t>
            </a:r>
            <a:endParaRPr lang="en-US" sz="3200" dirty="0">
              <a:solidFill>
                <a:schemeClr val="tx1"/>
              </a:solidFill>
              <a:effectLst/>
              <a:latin typeface="+mn-lt"/>
              <a:ea typeface="Times"/>
              <a:cs typeface="Times New Roman" panose="02020603050405020304" pitchFamily="18" charset="0"/>
            </a:endParaRP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B. metformin 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C. palifermin </a:t>
            </a:r>
          </a:p>
          <a:p>
            <a:pPr marL="34925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D. pentoxifylline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6083CF5-51D3-32E6-FCEA-8A27C1E0CA18}"/>
              </a:ext>
            </a:extLst>
          </p:cNvPr>
          <p:cNvSpPr/>
          <p:nvPr/>
        </p:nvSpPr>
        <p:spPr>
          <a:xfrm>
            <a:off x="869289" y="3605086"/>
            <a:ext cx="2388261" cy="550535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2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5754A-8148-B7C8-9EB7-161B8444A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9603B2-2200-C33F-3173-2FCDFC651294}"/>
              </a:ext>
            </a:extLst>
          </p:cNvPr>
          <p:cNvSpPr txBox="1"/>
          <p:nvPr/>
        </p:nvSpPr>
        <p:spPr>
          <a:xfrm>
            <a:off x="461282" y="570029"/>
            <a:ext cx="8335736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For a large solid tumor, which strategy most likely would improve the therapeutic ratio? </a:t>
            </a:r>
          </a:p>
          <a:p>
            <a:endParaRPr lang="en-US" dirty="0">
              <a:solidFill>
                <a:srgbClr val="92D050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stimulation of repair in hypoxic cells 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stimulation of repopulation in hypoxic cells 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inhibition of repair in aerobic cells 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D. radioprotection of aerobic cells 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E. inhibition of reoxygenation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1D471F9-D0FE-4773-AD3F-E0A0218E0867}"/>
              </a:ext>
            </a:extLst>
          </p:cNvPr>
          <p:cNvSpPr/>
          <p:nvPr/>
        </p:nvSpPr>
        <p:spPr>
          <a:xfrm>
            <a:off x="927626" y="3566160"/>
            <a:ext cx="5354302" cy="438912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28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5754A-8148-B7C8-9EB7-161B8444A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9603B2-2200-C33F-3173-2FCDFC651294}"/>
              </a:ext>
            </a:extLst>
          </p:cNvPr>
          <p:cNvSpPr txBox="1"/>
          <p:nvPr/>
        </p:nvSpPr>
        <p:spPr>
          <a:xfrm>
            <a:off x="461282" y="570029"/>
            <a:ext cx="8335736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000" dirty="0">
                <a:solidFill>
                  <a:srgbClr val="92D050"/>
                </a:solidFill>
                <a:latin typeface="+mn-lt"/>
              </a:rPr>
              <a:t>Patients receiving twice daily radiotherapy typically receive their two dose fractions no less than 6 hours apart. This is done to maximize: </a:t>
            </a:r>
          </a:p>
          <a:p>
            <a:pPr marL="406400"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A. cell cycle redistribution in normal tissues. </a:t>
            </a:r>
          </a:p>
          <a:p>
            <a:pPr marL="406400"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B. reoxygenation of hypoxic cells in normal tissues. </a:t>
            </a:r>
          </a:p>
          <a:p>
            <a:pPr marL="406400"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C. repair of sublethal damage in normal tissues. </a:t>
            </a:r>
          </a:p>
          <a:p>
            <a:pPr marL="406400"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D. repair of sublethal lethal damage in tumors. </a:t>
            </a:r>
          </a:p>
          <a:p>
            <a:pPr marL="406400"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E. repopulation in normal tissues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1D471F9-D0FE-4773-AD3F-E0A0218E0867}"/>
              </a:ext>
            </a:extLst>
          </p:cNvPr>
          <p:cNvSpPr/>
          <p:nvPr/>
        </p:nvSpPr>
        <p:spPr>
          <a:xfrm>
            <a:off x="902688" y="3157711"/>
            <a:ext cx="7084026" cy="438912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625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5754A-8148-B7C8-9EB7-161B8444A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A61C56-6367-8405-A7F2-82493D91365A}"/>
              </a:ext>
            </a:extLst>
          </p:cNvPr>
          <p:cNvSpPr txBox="1"/>
          <p:nvPr/>
        </p:nvSpPr>
        <p:spPr>
          <a:xfrm>
            <a:off x="469595" y="445338"/>
            <a:ext cx="822736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True-False Questions</a:t>
            </a:r>
          </a:p>
          <a:p>
            <a:pPr>
              <a:spcAft>
                <a:spcPts val="18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Concerning the 4-6 Rs of radiotherapy:</a:t>
            </a:r>
          </a:p>
          <a:p>
            <a:pPr marL="349250"/>
            <a:r>
              <a:rPr lang="en-US" sz="2400" dirty="0">
                <a:solidFill>
                  <a:schemeClr val="tx1"/>
                </a:solidFill>
                <a:latin typeface="+mn-lt"/>
              </a:rPr>
              <a:t>Reoxygenation of human tumors can occur over</a:t>
            </a:r>
          </a:p>
          <a:p>
            <a:pPr marL="349250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minutes, hours or days.	</a:t>
            </a:r>
          </a:p>
          <a:p>
            <a:pPr marL="349250">
              <a:spcAft>
                <a:spcPts val="1200"/>
              </a:spcAft>
            </a:pPr>
            <a:r>
              <a:rPr lang="en-US" sz="2400" b="1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 </a:t>
            </a:r>
          </a:p>
          <a:p>
            <a:pPr marL="400050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Daily irradiation of mouse skin induces a delayed, but then rapid, proliferative response. </a:t>
            </a:r>
          </a:p>
          <a:p>
            <a:pPr marL="400050">
              <a:spcAft>
                <a:spcPts val="600"/>
              </a:spcAft>
            </a:pPr>
            <a:r>
              <a:rPr lang="en-US" sz="2400" b="1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863799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5754A-8148-B7C8-9EB7-161B8444A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A61C56-6367-8405-A7F2-82493D91365A}"/>
              </a:ext>
            </a:extLst>
          </p:cNvPr>
          <p:cNvSpPr txBox="1"/>
          <p:nvPr/>
        </p:nvSpPr>
        <p:spPr>
          <a:xfrm>
            <a:off x="469595" y="445338"/>
            <a:ext cx="8227366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True-False Questions (cont.)</a:t>
            </a:r>
          </a:p>
          <a:p>
            <a:pPr>
              <a:spcAft>
                <a:spcPts val="18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Concerning the 4-6 Rs of radiotherapy:</a:t>
            </a:r>
          </a:p>
          <a:p>
            <a:pPr marL="349250">
              <a:spcAft>
                <a:spcPts val="1200"/>
              </a:spcAft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Incomplete repair will increase the tolerance dose for a particular complication in a normal tissue. 	</a:t>
            </a:r>
          </a:p>
          <a:p>
            <a:pPr marL="349250">
              <a:spcAft>
                <a:spcPts val="1200"/>
              </a:spcAft>
            </a:pPr>
            <a:r>
              <a:rPr lang="en-US" sz="2600" b="1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False</a:t>
            </a:r>
          </a:p>
          <a:p>
            <a:pPr marL="400050"/>
            <a:r>
              <a:rPr lang="en-US" sz="2600" dirty="0">
                <a:solidFill>
                  <a:schemeClr val="tx1"/>
                </a:solidFill>
                <a:latin typeface="+mn-lt"/>
              </a:rPr>
              <a:t>The inverse dose rate effect is well-documented</a:t>
            </a:r>
          </a:p>
          <a:p>
            <a:pPr marL="400050">
              <a:spcAft>
                <a:spcPts val="1200"/>
              </a:spcAft>
            </a:pPr>
            <a:r>
              <a:rPr lang="en-US" sz="2600" i="1" dirty="0">
                <a:solidFill>
                  <a:schemeClr val="tx1"/>
                </a:solidFill>
                <a:latin typeface="+mn-lt"/>
              </a:rPr>
              <a:t>in vivo</a:t>
            </a:r>
            <a:r>
              <a:rPr lang="en-US" sz="260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marL="349250">
              <a:spcAft>
                <a:spcPts val="1200"/>
              </a:spcAft>
            </a:pPr>
            <a:r>
              <a:rPr lang="en-US" sz="2600" b="1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776796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5754A-8148-B7C8-9EB7-161B8444A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A61C56-6367-8405-A7F2-82493D91365A}"/>
              </a:ext>
            </a:extLst>
          </p:cNvPr>
          <p:cNvSpPr txBox="1"/>
          <p:nvPr/>
        </p:nvSpPr>
        <p:spPr>
          <a:xfrm>
            <a:off x="469595" y="445338"/>
            <a:ext cx="8227366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True-False Questions (cont.)</a:t>
            </a:r>
          </a:p>
          <a:p>
            <a:pPr>
              <a:spcAft>
                <a:spcPts val="18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Concerning the 4-6 Rs of radiotherapy:</a:t>
            </a:r>
          </a:p>
          <a:p>
            <a:pPr marL="349250">
              <a:spcAft>
                <a:spcPts val="1200"/>
              </a:spcAft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In the absence of repopulation, there is a fraction size below which no further tissue sparing occurs.</a:t>
            </a:r>
          </a:p>
          <a:p>
            <a:pPr marL="349250">
              <a:spcAft>
                <a:spcPts val="1200"/>
              </a:spcAft>
            </a:pPr>
            <a:r>
              <a:rPr lang="en-US" sz="2600" b="1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</a:p>
          <a:p>
            <a:pPr marL="349250">
              <a:spcAft>
                <a:spcPts val="1200"/>
              </a:spcAft>
            </a:pPr>
            <a:r>
              <a:rPr lang="en-US" sz="2600" dirty="0">
                <a:solidFill>
                  <a:schemeClr val="tx1"/>
                </a:solidFill>
              </a:rPr>
              <a:t>A tumor’s ”radiosensitivity index” (RSI) is based on gene expression patterns that correlate with SF</a:t>
            </a:r>
            <a:r>
              <a:rPr lang="en-US" sz="2600" baseline="-25000" dirty="0">
                <a:solidFill>
                  <a:schemeClr val="tx1"/>
                </a:solidFill>
              </a:rPr>
              <a:t>2</a:t>
            </a:r>
            <a:r>
              <a:rPr lang="en-US" sz="2600" dirty="0">
                <a:solidFill>
                  <a:schemeClr val="tx1"/>
                </a:solidFill>
              </a:rPr>
              <a:t>.</a:t>
            </a:r>
          </a:p>
          <a:p>
            <a:pPr marL="349250">
              <a:spcAft>
                <a:spcPts val="1200"/>
              </a:spcAft>
            </a:pPr>
            <a:r>
              <a:rPr lang="en-US" sz="2600" b="1" dirty="0">
                <a:solidFill>
                  <a:srgbClr val="92D05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  <a:endParaRPr lang="en-US" sz="2600" b="1" dirty="0">
              <a:solidFill>
                <a:srgbClr val="92D050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8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5754A-8148-B7C8-9EB7-161B8444A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A61C56-6367-8405-A7F2-82493D91365A}"/>
              </a:ext>
            </a:extLst>
          </p:cNvPr>
          <p:cNvSpPr txBox="1"/>
          <p:nvPr/>
        </p:nvSpPr>
        <p:spPr>
          <a:xfrm>
            <a:off x="569183" y="232648"/>
            <a:ext cx="8266999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True-False Questions (cont.)</a:t>
            </a:r>
          </a:p>
          <a:p>
            <a:pPr>
              <a:spcAft>
                <a:spcPts val="24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The incidence of late normal tissue reactions after radiotherapy is influenced by: </a:t>
            </a:r>
          </a:p>
          <a:p>
            <a:pPr marL="349250"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Fraction size</a:t>
            </a:r>
          </a:p>
          <a:p>
            <a:pPr marL="349250">
              <a:spcAft>
                <a:spcPts val="1200"/>
              </a:spcAft>
            </a:pPr>
            <a:r>
              <a:rPr lang="en-US" sz="2200" b="1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</a:p>
          <a:p>
            <a:pPr marL="350838"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Time between fractions</a:t>
            </a:r>
          </a:p>
          <a:p>
            <a:pPr marL="350838">
              <a:spcAft>
                <a:spcPts val="1200"/>
              </a:spcAft>
            </a:pPr>
            <a:r>
              <a:rPr lang="en-US" sz="2200" b="1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</a:p>
          <a:p>
            <a:pPr marL="349250"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Overall treatment time</a:t>
            </a:r>
            <a:r>
              <a:rPr lang="en-US" sz="2200" b="1" dirty="0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349250">
              <a:spcAft>
                <a:spcPts val="1200"/>
              </a:spcAft>
            </a:pPr>
            <a:r>
              <a:rPr lang="en-US" sz="2200" b="1" dirty="0">
                <a:solidFill>
                  <a:srgbClr val="92D05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False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1278149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5754A-8148-B7C8-9EB7-161B8444A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A61C56-6367-8405-A7F2-82493D91365A}"/>
              </a:ext>
            </a:extLst>
          </p:cNvPr>
          <p:cNvSpPr txBox="1"/>
          <p:nvPr/>
        </p:nvSpPr>
        <p:spPr>
          <a:xfrm>
            <a:off x="569183" y="232648"/>
            <a:ext cx="8266999" cy="435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True-False Questions (cont.)</a:t>
            </a:r>
          </a:p>
          <a:p>
            <a:pPr>
              <a:spcAft>
                <a:spcPts val="24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The incidence of late normal tissue reactions after radiotherapy is influenced by: </a:t>
            </a:r>
          </a:p>
          <a:p>
            <a:pPr marL="349250"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Total dose </a:t>
            </a:r>
          </a:p>
          <a:p>
            <a:pPr marL="349250">
              <a:spcAft>
                <a:spcPts val="1200"/>
              </a:spcAft>
            </a:pPr>
            <a:r>
              <a:rPr lang="en-US" sz="2200" b="1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</a:p>
          <a:p>
            <a:pPr marL="350838"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Planned treatment interruption</a:t>
            </a:r>
          </a:p>
          <a:p>
            <a:pPr marL="350838">
              <a:spcAft>
                <a:spcPts val="1200"/>
              </a:spcAft>
            </a:pPr>
            <a:r>
              <a:rPr lang="en-US" sz="2200" b="1" dirty="0">
                <a:solidFill>
                  <a:srgbClr val="92D05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False</a:t>
            </a:r>
          </a:p>
          <a:p>
            <a:pPr marL="350838"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4270920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BD5FF-00FA-263D-EF1E-0762E8B91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83C1C4-C34C-67E5-56C1-D6EDB086DD71}"/>
              </a:ext>
            </a:extLst>
          </p:cNvPr>
          <p:cNvSpPr txBox="1"/>
          <p:nvPr/>
        </p:nvSpPr>
        <p:spPr>
          <a:xfrm>
            <a:off x="636814" y="48134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LQ </a:t>
            </a:r>
            <a:r>
              <a:rPr lang="en-US" dirty="0" err="1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Isoeffect</a:t>
            </a:r>
            <a:r>
              <a:rPr lang="en-US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Model</a:t>
            </a:r>
            <a:endParaRPr lang="en-US" sz="14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17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9D3B1-6C6C-FD20-F704-7AEE9A498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8AC9E7-C8E2-6E1C-D1A5-3EF1EDC19FA7}"/>
              </a:ext>
            </a:extLst>
          </p:cNvPr>
          <p:cNvSpPr txBox="1"/>
          <p:nvPr/>
        </p:nvSpPr>
        <p:spPr>
          <a:xfrm>
            <a:off x="461282" y="570029"/>
            <a:ext cx="8335736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+mn-lt"/>
              </a:rPr>
              <a:t>What is the biological rationale for accelerated </a:t>
            </a:r>
            <a:r>
              <a:rPr lang="en-US" sz="3200" dirty="0" err="1">
                <a:solidFill>
                  <a:srgbClr val="92D050"/>
                </a:solidFill>
                <a:latin typeface="+mn-lt"/>
              </a:rPr>
              <a:t>hyperfractionation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? </a:t>
            </a:r>
          </a:p>
          <a:p>
            <a:endParaRPr lang="en-US" dirty="0">
              <a:solidFill>
                <a:srgbClr val="92D050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reduce the tumor’s hypoxic fraction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reduce early reactions in normal tissues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decrease late effects while increasing tumor control 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D.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radiosensitize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tumor cells</a:t>
            </a:r>
          </a:p>
          <a:p>
            <a:pPr marL="406400"/>
            <a:r>
              <a:rPr lang="en-US" sz="2800" dirty="0">
                <a:solidFill>
                  <a:schemeClr val="tx1"/>
                </a:solidFill>
                <a:latin typeface="+mn-lt"/>
              </a:rPr>
              <a:t>E. increase tumor immunogenicity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C31A73C-182B-93C8-FE0F-FF05B372F78C}"/>
              </a:ext>
            </a:extLst>
          </p:cNvPr>
          <p:cNvSpPr/>
          <p:nvPr/>
        </p:nvSpPr>
        <p:spPr>
          <a:xfrm>
            <a:off x="904423" y="2809702"/>
            <a:ext cx="7524682" cy="872836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79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D6854-A373-128D-8754-90BE70E7B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6A7787-615D-5F23-AB87-2E9231359606}"/>
              </a:ext>
            </a:extLst>
          </p:cNvPr>
          <p:cNvSpPr txBox="1"/>
          <p:nvPr/>
        </p:nvSpPr>
        <p:spPr>
          <a:xfrm>
            <a:off x="461282" y="570029"/>
            <a:ext cx="8335736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Assume a tumor is characterized by an </a:t>
            </a: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</a:rPr>
              <a:t>α</a:t>
            </a: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/</a:t>
            </a: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</a:rPr>
              <a:t>β</a:t>
            </a: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 ratio of 2 </a:t>
            </a:r>
            <a:r>
              <a:rPr lang="en-US" sz="2400" dirty="0" err="1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 and the corresponding dose-limiting normal tissue is characterized by an </a:t>
            </a: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</a:rPr>
              <a:t>α</a:t>
            </a: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/</a:t>
            </a: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</a:rPr>
              <a:t>β</a:t>
            </a: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 ratio of 4 </a:t>
            </a:r>
            <a:r>
              <a:rPr lang="en-US" sz="2400" dirty="0" err="1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. In the absence of cell proliferation during treatment, which treatment schedule would most likely yield the highest therapeutic ratio?</a:t>
            </a:r>
            <a:endParaRPr lang="en-US" sz="2400" dirty="0">
              <a:solidFill>
                <a:srgbClr val="92D050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standard fractionation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accelerated fractionation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split-course treatment 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D.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hyperfractionation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406400"/>
            <a:r>
              <a:rPr lang="en-US" sz="2400" dirty="0">
                <a:solidFill>
                  <a:schemeClr val="tx1"/>
                </a:solidFill>
                <a:latin typeface="+mn-lt"/>
              </a:rPr>
              <a:t>E. hypofractionation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786751C-8F52-33A9-7406-CA05AE50E759}"/>
              </a:ext>
            </a:extLst>
          </p:cNvPr>
          <p:cNvSpPr/>
          <p:nvPr/>
        </p:nvSpPr>
        <p:spPr>
          <a:xfrm>
            <a:off x="904423" y="4389120"/>
            <a:ext cx="2818491" cy="486020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97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75373-1503-AE05-60AB-CC6E9CF23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CD61FC-B4B4-5804-D00B-7D431BD18F7D}"/>
              </a:ext>
            </a:extLst>
          </p:cNvPr>
          <p:cNvSpPr txBox="1"/>
          <p:nvPr/>
        </p:nvSpPr>
        <p:spPr>
          <a:xfrm>
            <a:off x="468641" y="481544"/>
            <a:ext cx="8438596" cy="42780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tabLst>
                <a:tab pos="228600" algn="l"/>
              </a:tabLst>
            </a:pPr>
            <a:r>
              <a:rPr lang="en-US" sz="3800" dirty="0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How should hyperthermia and radiation be combined to produce the most </a:t>
            </a:r>
            <a:r>
              <a:rPr lang="en-US" sz="3800" dirty="0" err="1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radiosensitization</a:t>
            </a:r>
            <a:r>
              <a:rPr lang="en-US" sz="3800" dirty="0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?</a:t>
            </a:r>
          </a:p>
          <a:p>
            <a:pPr marL="352425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A. hyperthermia one hour before RT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B. hyperthermia one hour after RT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C.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Times"/>
                <a:cs typeface="Times New Roman" panose="02020603050405020304" pitchFamily="18" charset="0"/>
              </a:rPr>
              <a:t>delivered simultaneously</a:t>
            </a: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 </a:t>
            </a:r>
          </a:p>
          <a:p>
            <a:pPr marL="34925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D. delivered on alternating treatment days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CECCABF-990B-416A-0012-93B58C1B7919}"/>
              </a:ext>
            </a:extLst>
          </p:cNvPr>
          <p:cNvSpPr/>
          <p:nvPr/>
        </p:nvSpPr>
        <p:spPr>
          <a:xfrm>
            <a:off x="861125" y="3584122"/>
            <a:ext cx="5057982" cy="550535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51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778A5-9E4B-8D80-78F6-53885ADA2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2672F6-CCF1-012B-B2AF-E52CD2A445A3}"/>
              </a:ext>
            </a:extLst>
          </p:cNvPr>
          <p:cNvSpPr txBox="1"/>
          <p:nvPr/>
        </p:nvSpPr>
        <p:spPr>
          <a:xfrm>
            <a:off x="461282" y="570029"/>
            <a:ext cx="8335736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Which statement concerning </a:t>
            </a:r>
            <a:r>
              <a:rPr lang="el-GR" sz="3200" dirty="0">
                <a:solidFill>
                  <a:srgbClr val="92D050"/>
                </a:solidFill>
                <a:latin typeface="+mn-lt"/>
              </a:rPr>
              <a:t>α/β 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ratios for tumors and normal tissues is TRUE? </a:t>
            </a:r>
          </a:p>
          <a:p>
            <a:pPr marL="406400">
              <a:spcAft>
                <a:spcPts val="600"/>
              </a:spcAft>
            </a:pPr>
            <a:r>
              <a:rPr lang="en-US" sz="2100" dirty="0">
                <a:solidFill>
                  <a:schemeClr val="tx1"/>
                </a:solidFill>
                <a:latin typeface="+mn-lt"/>
              </a:rPr>
              <a:t>A. The </a:t>
            </a:r>
            <a:r>
              <a:rPr lang="el-GR" sz="2100" dirty="0">
                <a:solidFill>
                  <a:schemeClr val="tx1"/>
                </a:solidFill>
                <a:latin typeface="+mn-lt"/>
              </a:rPr>
              <a:t>α/β </a:t>
            </a:r>
            <a:r>
              <a:rPr lang="en-US" sz="2100" dirty="0">
                <a:solidFill>
                  <a:schemeClr val="tx1"/>
                </a:solidFill>
                <a:latin typeface="+mn-lt"/>
              </a:rPr>
              <a:t>ratio is generally low for early responding tissues and high for late responding tissues.</a:t>
            </a:r>
          </a:p>
          <a:p>
            <a:pPr marL="406400">
              <a:spcAft>
                <a:spcPts val="600"/>
              </a:spcAft>
            </a:pPr>
            <a:r>
              <a:rPr lang="en-US" sz="2100" dirty="0">
                <a:solidFill>
                  <a:schemeClr val="tx1"/>
                </a:solidFill>
                <a:latin typeface="+mn-lt"/>
              </a:rPr>
              <a:t>B. The </a:t>
            </a:r>
            <a:r>
              <a:rPr lang="el-GR" sz="2100" dirty="0">
                <a:solidFill>
                  <a:schemeClr val="tx1"/>
                </a:solidFill>
                <a:latin typeface="+mn-lt"/>
              </a:rPr>
              <a:t>α/β </a:t>
            </a:r>
            <a:r>
              <a:rPr lang="en-US" sz="2100" dirty="0">
                <a:solidFill>
                  <a:schemeClr val="tx1"/>
                </a:solidFill>
                <a:latin typeface="+mn-lt"/>
              </a:rPr>
              <a:t>ratio corresponds to the dose at which the dose response curve ﬁrst begins to bend and deviate from its initial slope.</a:t>
            </a:r>
          </a:p>
          <a:p>
            <a:pPr marL="406400">
              <a:spcAft>
                <a:spcPts val="600"/>
              </a:spcAft>
            </a:pPr>
            <a:r>
              <a:rPr lang="en-US" sz="2100" dirty="0">
                <a:solidFill>
                  <a:schemeClr val="tx1"/>
                </a:solidFill>
                <a:latin typeface="+mn-lt"/>
              </a:rPr>
              <a:t>C. </a:t>
            </a:r>
            <a:r>
              <a:rPr lang="en-US" sz="2100" i="1" dirty="0">
                <a:solidFill>
                  <a:schemeClr val="tx1"/>
                </a:solidFill>
                <a:latin typeface="+mn-lt"/>
              </a:rPr>
              <a:t>In vivo</a:t>
            </a:r>
            <a:r>
              <a:rPr lang="en-US" sz="21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l-GR" sz="2100" dirty="0">
                <a:solidFill>
                  <a:schemeClr val="tx1"/>
                </a:solidFill>
                <a:latin typeface="+mn-lt"/>
              </a:rPr>
              <a:t>α/β </a:t>
            </a:r>
            <a:r>
              <a:rPr lang="en-US" sz="2100" dirty="0">
                <a:solidFill>
                  <a:schemeClr val="tx1"/>
                </a:solidFill>
                <a:latin typeface="+mn-lt"/>
              </a:rPr>
              <a:t>ratios for normal tissues and tumors are obtained using </a:t>
            </a:r>
            <a:r>
              <a:rPr lang="en-US" sz="2100" dirty="0" err="1">
                <a:solidFill>
                  <a:schemeClr val="tx1"/>
                </a:solidFill>
                <a:latin typeface="+mn-lt"/>
              </a:rPr>
              <a:t>isoeffect</a:t>
            </a:r>
            <a:r>
              <a:rPr lang="en-US" sz="2100" dirty="0">
                <a:solidFill>
                  <a:schemeClr val="tx1"/>
                </a:solidFill>
                <a:latin typeface="+mn-lt"/>
              </a:rPr>
              <a:t> data from multi-fraction experiments. </a:t>
            </a:r>
          </a:p>
          <a:p>
            <a:pPr marL="406400">
              <a:spcAft>
                <a:spcPts val="600"/>
              </a:spcAft>
            </a:pPr>
            <a:r>
              <a:rPr lang="en-US" sz="2100" dirty="0">
                <a:solidFill>
                  <a:schemeClr val="tx1"/>
                </a:solidFill>
                <a:latin typeface="+mn-lt"/>
              </a:rPr>
              <a:t>D. The </a:t>
            </a:r>
            <a:r>
              <a:rPr lang="el-GR" sz="2100" dirty="0">
                <a:solidFill>
                  <a:schemeClr val="tx1"/>
                </a:solidFill>
                <a:latin typeface="+mn-lt"/>
              </a:rPr>
              <a:t>α/β </a:t>
            </a:r>
            <a:r>
              <a:rPr lang="en-US" sz="2100" dirty="0">
                <a:solidFill>
                  <a:schemeClr val="tx1"/>
                </a:solidFill>
                <a:latin typeface="+mn-lt"/>
              </a:rPr>
              <a:t>ratio tends to be low for tumors with a pro-apoptotic tendency.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20410AF-A8AB-DA75-122C-47917BFB44ED}"/>
              </a:ext>
            </a:extLst>
          </p:cNvPr>
          <p:cNvSpPr/>
          <p:nvPr/>
        </p:nvSpPr>
        <p:spPr>
          <a:xfrm>
            <a:off x="906449" y="3554232"/>
            <a:ext cx="7617348" cy="699715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75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32DE2-6962-634C-BA23-87134D45D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820520-BC67-4983-ACB3-180C479F004B}"/>
              </a:ext>
            </a:extLst>
          </p:cNvPr>
          <p:cNvSpPr txBox="1"/>
          <p:nvPr/>
        </p:nvSpPr>
        <p:spPr>
          <a:xfrm>
            <a:off x="461282" y="570029"/>
            <a:ext cx="8335736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A reciprocal dose plot is used to calculate a tissue's: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 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A.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T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pot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B. </a:t>
            </a:r>
            <a:r>
              <a:rPr lang="el-GR" sz="3200" dirty="0">
                <a:solidFill>
                  <a:schemeClr val="tx1"/>
                </a:solidFill>
                <a:latin typeface="+mn-lt"/>
              </a:rPr>
              <a:t>α/β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ratio.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C. repair half-time.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D. growth fraction.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E. cell loss factor.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29894A6-14E9-2E98-3629-211E7FEB8FFD}"/>
              </a:ext>
            </a:extLst>
          </p:cNvPr>
          <p:cNvSpPr/>
          <p:nvPr/>
        </p:nvSpPr>
        <p:spPr>
          <a:xfrm>
            <a:off x="886951" y="2498834"/>
            <a:ext cx="2203090" cy="536028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49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113BF-42DD-0FD3-ADED-D89899C38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85754A-5DA1-9E44-711A-A6D882BED64F}"/>
              </a:ext>
            </a:extLst>
          </p:cNvPr>
          <p:cNvSpPr txBox="1"/>
          <p:nvPr/>
        </p:nvSpPr>
        <p:spPr>
          <a:xfrm>
            <a:off x="461282" y="570029"/>
            <a:ext cx="8335736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BEDs are: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 </a:t>
            </a:r>
          </a:p>
          <a:p>
            <a:pPr marL="406400"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A. doses.</a:t>
            </a:r>
          </a:p>
          <a:p>
            <a:pPr marL="406400"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B. extrapolated doses.</a:t>
            </a:r>
          </a:p>
          <a:p>
            <a:pPr marL="406400"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C. equivalent doses.</a:t>
            </a:r>
          </a:p>
          <a:p>
            <a:pPr marL="406400"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D. </a:t>
            </a:r>
            <a:r>
              <a:rPr lang="en-US" sz="3600" dirty="0" err="1">
                <a:solidFill>
                  <a:schemeClr val="tx1"/>
                </a:solidFill>
                <a:latin typeface="+mn-lt"/>
              </a:rPr>
              <a:t>isoeffective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 doses.</a:t>
            </a:r>
          </a:p>
          <a:p>
            <a:pPr marL="406400"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E. dose reduction factors.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550E7E7-699D-5271-9249-5FAD80B60483}"/>
              </a:ext>
            </a:extLst>
          </p:cNvPr>
          <p:cNvSpPr/>
          <p:nvPr/>
        </p:nvSpPr>
        <p:spPr>
          <a:xfrm>
            <a:off x="905238" y="2035722"/>
            <a:ext cx="4617737" cy="536028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87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D06D8-505E-CD17-0D60-1A3AF4AC0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B11902-7C6A-78F3-1A7D-61BA3D51EB21}"/>
              </a:ext>
            </a:extLst>
          </p:cNvPr>
          <p:cNvSpPr txBox="1"/>
          <p:nvPr/>
        </p:nvSpPr>
        <p:spPr>
          <a:xfrm>
            <a:off x="461282" y="570029"/>
            <a:ext cx="8335736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92D050"/>
                </a:solidFill>
                <a:latin typeface="+mn-lt"/>
              </a:rPr>
              <a:t>Tumors A and B are characterized by </a:t>
            </a:r>
            <a:r>
              <a:rPr lang="el-GR" sz="2400" dirty="0">
                <a:solidFill>
                  <a:srgbClr val="92D050"/>
                </a:solidFill>
                <a:latin typeface="+mn-lt"/>
              </a:rPr>
              <a:t>α/β </a:t>
            </a:r>
            <a:r>
              <a:rPr lang="en-US" sz="2400" dirty="0">
                <a:solidFill>
                  <a:srgbClr val="92D050"/>
                </a:solidFill>
                <a:latin typeface="+mn-lt"/>
              </a:rPr>
              <a:t>ratios of 2 </a:t>
            </a:r>
            <a:r>
              <a:rPr lang="en-US" sz="2400" dirty="0" err="1">
                <a:solidFill>
                  <a:srgbClr val="92D050"/>
                </a:solidFill>
                <a:latin typeface="+mn-lt"/>
              </a:rPr>
              <a:t>Gy</a:t>
            </a:r>
            <a:r>
              <a:rPr lang="en-US" sz="2400" dirty="0">
                <a:solidFill>
                  <a:srgbClr val="92D050"/>
                </a:solidFill>
                <a:latin typeface="+mn-lt"/>
              </a:rPr>
              <a:t> and 30 </a:t>
            </a:r>
            <a:r>
              <a:rPr lang="en-US" sz="2400" dirty="0" err="1">
                <a:solidFill>
                  <a:srgbClr val="92D050"/>
                </a:solidFill>
                <a:latin typeface="+mn-lt"/>
              </a:rPr>
              <a:t>Gy</a:t>
            </a:r>
            <a:r>
              <a:rPr lang="en-US" sz="2400" dirty="0">
                <a:solidFill>
                  <a:srgbClr val="92D050"/>
                </a:solidFill>
                <a:latin typeface="+mn-lt"/>
              </a:rPr>
              <a:t>, respectively. For single doses, both tumors have the same TCD</a:t>
            </a:r>
            <a:r>
              <a:rPr lang="en-US" sz="2400" baseline="-25000" dirty="0">
                <a:solidFill>
                  <a:srgbClr val="92D050"/>
                </a:solidFill>
                <a:latin typeface="+mn-lt"/>
              </a:rPr>
              <a:t>90</a:t>
            </a:r>
            <a:r>
              <a:rPr lang="en-US" sz="2400" dirty="0">
                <a:solidFill>
                  <a:srgbClr val="92D050"/>
                </a:solidFill>
                <a:latin typeface="+mn-lt"/>
              </a:rPr>
              <a:t>. If these tumors are both treated with daily 2 </a:t>
            </a:r>
            <a:r>
              <a:rPr lang="en-US" sz="2400" dirty="0" err="1">
                <a:solidFill>
                  <a:srgbClr val="92D050"/>
                </a:solidFill>
                <a:latin typeface="+mn-lt"/>
              </a:rPr>
              <a:t>Gy</a:t>
            </a:r>
            <a:r>
              <a:rPr lang="en-US" sz="2400" dirty="0">
                <a:solidFill>
                  <a:srgbClr val="92D050"/>
                </a:solidFill>
                <a:latin typeface="+mn-lt"/>
              </a:rPr>
              <a:t> fractions in approximately the same overall treatment time, how will the TCD</a:t>
            </a:r>
            <a:r>
              <a:rPr lang="en-US" sz="2400" baseline="-25000" dirty="0">
                <a:solidFill>
                  <a:srgbClr val="92D050"/>
                </a:solidFill>
                <a:latin typeface="+mn-lt"/>
              </a:rPr>
              <a:t>90</a:t>
            </a:r>
            <a:r>
              <a:rPr lang="en-US" sz="2400" dirty="0">
                <a:solidFill>
                  <a:srgbClr val="92D050"/>
                </a:solidFill>
                <a:latin typeface="+mn-lt"/>
              </a:rPr>
              <a:t> for tumor A change relative to that for tumor B?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increase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decrease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no change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1DD8531-7A3F-C84C-31EF-F8319B28E306}"/>
              </a:ext>
            </a:extLst>
          </p:cNvPr>
          <p:cNvSpPr/>
          <p:nvPr/>
        </p:nvSpPr>
        <p:spPr>
          <a:xfrm>
            <a:off x="890545" y="3045349"/>
            <a:ext cx="1908313" cy="429371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0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D80A3-D819-085C-5350-297781744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06511E-4864-7259-268A-F8171C4D79BA}"/>
              </a:ext>
            </a:extLst>
          </p:cNvPr>
          <p:cNvSpPr txBox="1"/>
          <p:nvPr/>
        </p:nvSpPr>
        <p:spPr>
          <a:xfrm>
            <a:off x="461282" y="570029"/>
            <a:ext cx="8348764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000" dirty="0">
                <a:solidFill>
                  <a:srgbClr val="92D050"/>
                </a:solidFill>
                <a:latin typeface="+mn-lt"/>
              </a:rPr>
              <a:t>Assuming no differences in overall treatment time, which statement is TRUE concerning </a:t>
            </a:r>
            <a:r>
              <a:rPr lang="en-US" sz="3000" dirty="0" err="1">
                <a:solidFill>
                  <a:srgbClr val="92D050"/>
                </a:solidFill>
                <a:latin typeface="+mn-lt"/>
              </a:rPr>
              <a:t>isoeffect</a:t>
            </a:r>
            <a:r>
              <a:rPr lang="en-US" sz="3000" dirty="0">
                <a:solidFill>
                  <a:srgbClr val="92D050"/>
                </a:solidFill>
                <a:latin typeface="+mn-lt"/>
              </a:rPr>
              <a:t> curves?</a:t>
            </a:r>
          </a:p>
          <a:p>
            <a:pPr marL="406400"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A. Tissues with a greater repair capacity have steeper </a:t>
            </a:r>
            <a:r>
              <a:rPr lang="en-US" sz="2200" dirty="0" err="1">
                <a:solidFill>
                  <a:schemeClr val="tx1"/>
                </a:solidFill>
                <a:latin typeface="+mn-lt"/>
              </a:rPr>
              <a:t>isoeffect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curves.</a:t>
            </a:r>
          </a:p>
          <a:p>
            <a:pPr marL="406400"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B. Increased repopulation of tumor cells during radiotherapy will decrease the slope of the </a:t>
            </a:r>
            <a:r>
              <a:rPr lang="en-US" sz="2200" dirty="0" err="1">
                <a:solidFill>
                  <a:schemeClr val="tx1"/>
                </a:solidFill>
                <a:latin typeface="+mn-lt"/>
              </a:rPr>
              <a:t>isoeffect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curve.</a:t>
            </a:r>
          </a:p>
          <a:p>
            <a:pPr marL="406400"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C. Tissues with steep </a:t>
            </a:r>
            <a:r>
              <a:rPr lang="en-US" sz="2200" dirty="0" err="1">
                <a:solidFill>
                  <a:schemeClr val="tx1"/>
                </a:solidFill>
                <a:latin typeface="+mn-lt"/>
              </a:rPr>
              <a:t>isoeffect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curves have high </a:t>
            </a:r>
            <a:r>
              <a:rPr lang="el-GR" sz="2200" dirty="0">
                <a:solidFill>
                  <a:schemeClr val="tx1"/>
                </a:solidFill>
                <a:latin typeface="+mn-lt"/>
              </a:rPr>
              <a:t>α/β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ratios.</a:t>
            </a:r>
          </a:p>
          <a:p>
            <a:pPr marL="406400"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D. </a:t>
            </a:r>
            <a:r>
              <a:rPr lang="en-US" sz="2200" dirty="0" err="1">
                <a:solidFill>
                  <a:schemeClr val="tx1"/>
                </a:solidFill>
                <a:latin typeface="+mn-lt"/>
              </a:rPr>
              <a:t>Isoeffect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curves for tumor control will be steeper if reoxygenation occurs between doses.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119A211-D2E7-616F-8EA8-C5D4B6D2DFA6}"/>
              </a:ext>
            </a:extLst>
          </p:cNvPr>
          <p:cNvSpPr/>
          <p:nvPr/>
        </p:nvSpPr>
        <p:spPr>
          <a:xfrm>
            <a:off x="890545" y="2202511"/>
            <a:ext cx="6806318" cy="723569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46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7FDE4-4E43-1A60-2D4C-287E0DE27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FB993-2A0A-5372-A6A6-9AAA11FCAE75}"/>
              </a:ext>
            </a:extLst>
          </p:cNvPr>
          <p:cNvSpPr txBox="1"/>
          <p:nvPr/>
        </p:nvSpPr>
        <p:spPr>
          <a:xfrm>
            <a:off x="461282" y="570029"/>
            <a:ext cx="8335736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92D050"/>
                </a:solidFill>
                <a:latin typeface="+mn-lt"/>
              </a:rPr>
              <a:t>Two </a:t>
            </a:r>
            <a:r>
              <a:rPr lang="en-US" sz="2400" dirty="0" err="1">
                <a:solidFill>
                  <a:srgbClr val="92D050"/>
                </a:solidFill>
                <a:latin typeface="+mn-lt"/>
              </a:rPr>
              <a:t>isoeffect</a:t>
            </a:r>
            <a:r>
              <a:rPr lang="en-US" sz="2400" dirty="0">
                <a:solidFill>
                  <a:srgbClr val="92D050"/>
                </a:solidFill>
                <a:latin typeface="+mn-lt"/>
              </a:rPr>
              <a:t> curves, one corresponding to a given probability of tumor control and the other to a given probability of a late complication in a critical normal tissue, are found to intersect. The most important application of this information would be to predict the: </a:t>
            </a:r>
          </a:p>
          <a:p>
            <a:pPr marL="401638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tumor control probability.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optimal range of fraction sizes to use for treatment.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optimal overall treatment time.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D. normal tissue complication probability.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E. shapes of the underlying tissue dose response curves.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7991B13-70A4-F718-85FA-3C88DB58B2D7}"/>
              </a:ext>
            </a:extLst>
          </p:cNvPr>
          <p:cNvSpPr/>
          <p:nvPr/>
        </p:nvSpPr>
        <p:spPr>
          <a:xfrm>
            <a:off x="914397" y="3122397"/>
            <a:ext cx="7307251" cy="400031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67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29677-A618-12BD-80BB-D88C18287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7B1456-EB03-4D59-00F0-21193431AC93}"/>
              </a:ext>
            </a:extLst>
          </p:cNvPr>
          <p:cNvSpPr txBox="1"/>
          <p:nvPr/>
        </p:nvSpPr>
        <p:spPr>
          <a:xfrm>
            <a:off x="461282" y="570029"/>
            <a:ext cx="834876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Which fractionation scheme should produce the highest incidence of late effects in a tissue characterized by an α/β ratio of 3 </a:t>
            </a:r>
            <a:r>
              <a:rPr lang="en-US" sz="2400" dirty="0" err="1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?</a:t>
            </a:r>
            <a:endParaRPr lang="en-US" sz="2400" dirty="0">
              <a:solidFill>
                <a:srgbClr val="92D050"/>
              </a:solidFill>
              <a:effectLst/>
              <a:latin typeface="+mn-lt"/>
            </a:endParaRPr>
          </a:p>
          <a:p>
            <a:pPr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A. 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30 fractions of 2.0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 in 4 weeks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B. 4 fractions of 7.25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in 5 weeks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C. 16 fractions of 3.3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in 6 weeks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D. 60 fractions of 1.2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in 4 weeks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E. 28 fractions of 1.8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in 3 weeks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57D4DA4-0646-258F-08AD-B2FAC679D987}"/>
              </a:ext>
            </a:extLst>
          </p:cNvPr>
          <p:cNvSpPr/>
          <p:nvPr/>
        </p:nvSpPr>
        <p:spPr>
          <a:xfrm>
            <a:off x="514109" y="3708853"/>
            <a:ext cx="3672568" cy="257175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F118B35-E7A5-8895-5ED8-C026188E88BA}"/>
              </a:ext>
            </a:extLst>
          </p:cNvPr>
          <p:cNvSpPr/>
          <p:nvPr/>
        </p:nvSpPr>
        <p:spPr>
          <a:xfrm>
            <a:off x="4366156" y="1541176"/>
            <a:ext cx="4597969" cy="292021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Solution</a:t>
            </a:r>
            <a:r>
              <a:rPr lang="en-US" sz="1200" b="1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:</a:t>
            </a:r>
            <a:endParaRPr lang="en-US" sz="12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 </a:t>
            </a:r>
            <a:endParaRPr lang="en-US" sz="12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1.  Realize that the overall treatment time doesn’t matter in the case of late effects.</a:t>
            </a:r>
            <a:endParaRPr lang="en-US" sz="12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 </a:t>
            </a:r>
            <a:endParaRPr lang="en-US" sz="12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2.  Resist urge to assume that “B” must be the right answer just because it employs the highest dose per fraction. The total dose contributes to the BED as well.</a:t>
            </a:r>
            <a:endParaRPr lang="en-US" sz="12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 </a:t>
            </a:r>
            <a:endParaRPr lang="en-US" sz="12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3.  Calculate the BEDs for each treatment…highest one wins!</a:t>
            </a:r>
            <a:endParaRPr lang="en-US" sz="12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 </a:t>
            </a:r>
            <a:endParaRPr lang="en-US" sz="12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e.g., BED =  60 </a:t>
            </a:r>
            <a:r>
              <a:rPr lang="en-US" sz="1200" dirty="0" err="1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12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 (1 + </a:t>
            </a:r>
            <a:r>
              <a:rPr lang="en-US" sz="1200" u="sng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2 </a:t>
            </a:r>
            <a:r>
              <a:rPr lang="en-US" sz="1200" u="sng" dirty="0" err="1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1200" u="sng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/</a:t>
            </a:r>
            <a:r>
              <a:rPr lang="en-US" sz="1200" u="sng" dirty="0" err="1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fxn</a:t>
            </a:r>
            <a:r>
              <a:rPr lang="en-US" sz="12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)  = 100 Gy</a:t>
            </a:r>
            <a:r>
              <a:rPr lang="en-US" sz="1200" baseline="-250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3</a:t>
            </a:r>
            <a:r>
              <a:rPr lang="en-US" sz="12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 </a:t>
            </a:r>
            <a:endParaRPr lang="en-US" sz="12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		   3 </a:t>
            </a:r>
            <a:r>
              <a:rPr lang="en-US" sz="1200" dirty="0" err="1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63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7FDE4-4E43-1A60-2D4C-287E0DE27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FB993-2A0A-5372-A6A6-9AAA11FCAE75}"/>
              </a:ext>
            </a:extLst>
          </p:cNvPr>
          <p:cNvSpPr txBox="1"/>
          <p:nvPr/>
        </p:nvSpPr>
        <p:spPr>
          <a:xfrm>
            <a:off x="461282" y="570029"/>
            <a:ext cx="8335736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</a:rPr>
              <a:t>Accelerated fractionation is used to: </a:t>
            </a:r>
            <a:endParaRPr lang="en-US" sz="1800" dirty="0">
              <a:solidFill>
                <a:schemeClr val="tx1"/>
              </a:solidFill>
              <a:latin typeface="+mn-lt"/>
              <a:ea typeface="MS Mincho" panose="02020609040205080304" pitchFamily="49" charset="-128"/>
            </a:endParaRPr>
          </a:p>
          <a:p>
            <a:pPr marL="406400"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  <a:latin typeface="+mn-lt"/>
              </a:rPr>
              <a:t>A. counteract the inherent </a:t>
            </a:r>
            <a:r>
              <a:rPr lang="en-US" sz="2500" dirty="0" err="1">
                <a:solidFill>
                  <a:schemeClr val="tx1"/>
                </a:solidFill>
                <a:latin typeface="+mn-lt"/>
              </a:rPr>
              <a:t>radioresistance</a:t>
            </a:r>
            <a:r>
              <a:rPr lang="en-US" sz="2500" dirty="0">
                <a:solidFill>
                  <a:schemeClr val="tx1"/>
                </a:solidFill>
                <a:latin typeface="+mn-lt"/>
              </a:rPr>
              <a:t> of some tumor cells.</a:t>
            </a:r>
          </a:p>
          <a:p>
            <a:pPr marL="406400"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  <a:latin typeface="+mn-lt"/>
              </a:rPr>
              <a:t>B. decrease the potential for tumor cell repopulation. </a:t>
            </a:r>
          </a:p>
          <a:p>
            <a:pPr marL="406400"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  <a:latin typeface="+mn-lt"/>
              </a:rPr>
              <a:t>C. overwhelm DNA repair processes in tumor cells. </a:t>
            </a:r>
          </a:p>
          <a:p>
            <a:pPr marL="406400"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  <a:latin typeface="+mn-lt"/>
              </a:rPr>
              <a:t>D. overcome the </a:t>
            </a:r>
            <a:r>
              <a:rPr lang="en-US" sz="2500" dirty="0" err="1">
                <a:solidFill>
                  <a:schemeClr val="tx1"/>
                </a:solidFill>
                <a:latin typeface="+mn-lt"/>
              </a:rPr>
              <a:t>radioresistance</a:t>
            </a:r>
            <a:r>
              <a:rPr lang="en-US" sz="2500" dirty="0">
                <a:solidFill>
                  <a:schemeClr val="tx1"/>
                </a:solidFill>
                <a:latin typeface="+mn-lt"/>
              </a:rPr>
              <a:t> of hypoxic tumor cells. </a:t>
            </a:r>
          </a:p>
          <a:p>
            <a:pPr marL="406400"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  <a:latin typeface="+mn-lt"/>
              </a:rPr>
              <a:t>E. increase the potential for repopulation by cells in normal tissues.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7991B13-70A4-F718-85FA-3C88DB58B2D7}"/>
              </a:ext>
            </a:extLst>
          </p:cNvPr>
          <p:cNvSpPr/>
          <p:nvPr/>
        </p:nvSpPr>
        <p:spPr>
          <a:xfrm>
            <a:off x="869004" y="2211421"/>
            <a:ext cx="7490298" cy="460443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69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878FB-70A6-4310-CC1C-FA1A84A49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C74486-428F-90D2-C875-C58CE25686C1}"/>
              </a:ext>
            </a:extLst>
          </p:cNvPr>
          <p:cNvSpPr txBox="1"/>
          <p:nvPr/>
        </p:nvSpPr>
        <p:spPr>
          <a:xfrm>
            <a:off x="461282" y="570029"/>
            <a:ext cx="8348764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Which total dose, given as 1.5 </a:t>
            </a:r>
            <a:r>
              <a:rPr lang="en-US" sz="2400" dirty="0" err="1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 fractions, is approximately equivalent to a conventional schedule of 30 fractions of 2 </a:t>
            </a:r>
            <a:r>
              <a:rPr lang="en-US" sz="2400" dirty="0" err="1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 for late normal tissue reactions? </a:t>
            </a:r>
            <a:r>
              <a:rPr lang="en-US" sz="20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(Assume the tissue’s </a:t>
            </a:r>
            <a:r>
              <a:rPr lang="en-US" sz="20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</a:rPr>
              <a:t>α</a:t>
            </a:r>
            <a:r>
              <a:rPr lang="en-US" sz="20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/</a:t>
            </a:r>
            <a:r>
              <a:rPr lang="en-US" sz="20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</a:rPr>
              <a:t>β</a:t>
            </a:r>
            <a:r>
              <a:rPr lang="en-US" sz="20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 ratio is equal to 3 </a:t>
            </a:r>
            <a:r>
              <a:rPr lang="en-US" sz="2000" dirty="0" err="1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20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.)</a:t>
            </a:r>
            <a:r>
              <a:rPr lang="en-US" sz="2400" dirty="0">
                <a:effectLst/>
                <a:latin typeface="+mn-lt"/>
              </a:rPr>
              <a:t> </a:t>
            </a:r>
          </a:p>
          <a:p>
            <a:pPr marL="401638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A. 53 </a:t>
            </a:r>
            <a:r>
              <a:rPr lang="en-US" sz="3000" dirty="0" err="1">
                <a:solidFill>
                  <a:schemeClr val="tx1"/>
                </a:solidFill>
                <a:latin typeface="+mn-lt"/>
              </a:rPr>
              <a:t>Gy</a:t>
            </a:r>
            <a:endParaRPr lang="en-US" sz="3000" dirty="0">
              <a:solidFill>
                <a:schemeClr val="tx1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B. 60 </a:t>
            </a:r>
            <a:r>
              <a:rPr lang="en-US" sz="3000" dirty="0" err="1">
                <a:solidFill>
                  <a:schemeClr val="tx1"/>
                </a:solidFill>
                <a:latin typeface="+mn-lt"/>
              </a:rPr>
              <a:t>Gy</a:t>
            </a:r>
            <a:endParaRPr lang="en-US" sz="3000" dirty="0">
              <a:solidFill>
                <a:schemeClr val="tx1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C. 67 </a:t>
            </a:r>
            <a:r>
              <a:rPr lang="en-US" sz="3000" dirty="0" err="1">
                <a:solidFill>
                  <a:schemeClr val="tx1"/>
                </a:solidFill>
                <a:latin typeface="+mn-lt"/>
              </a:rPr>
              <a:t>Gy</a:t>
            </a:r>
            <a:endParaRPr lang="en-US" sz="3000" dirty="0">
              <a:solidFill>
                <a:schemeClr val="tx1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D. 75 </a:t>
            </a:r>
            <a:r>
              <a:rPr lang="en-US" sz="3000" dirty="0" err="1">
                <a:solidFill>
                  <a:schemeClr val="tx1"/>
                </a:solidFill>
                <a:latin typeface="+mn-lt"/>
              </a:rPr>
              <a:t>Gy</a:t>
            </a:r>
            <a:endParaRPr lang="en-US" sz="3000" dirty="0">
              <a:solidFill>
                <a:schemeClr val="tx1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E. 81 </a:t>
            </a:r>
            <a:r>
              <a:rPr lang="en-US" sz="3000" dirty="0" err="1">
                <a:solidFill>
                  <a:schemeClr val="tx1"/>
                </a:solidFill>
                <a:latin typeface="+mn-lt"/>
              </a:rPr>
              <a:t>Gy</a:t>
            </a:r>
            <a:endParaRPr lang="en-US" sz="3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1733818-BA7C-025F-8A9E-EC212E0131F8}"/>
              </a:ext>
            </a:extLst>
          </p:cNvPr>
          <p:cNvSpPr/>
          <p:nvPr/>
        </p:nvSpPr>
        <p:spPr>
          <a:xfrm>
            <a:off x="925339" y="3394075"/>
            <a:ext cx="1576561" cy="473922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12BA2CB-9748-F227-44EB-61F48DBA9662}"/>
              </a:ext>
            </a:extLst>
          </p:cNvPr>
          <p:cNvSpPr/>
          <p:nvPr/>
        </p:nvSpPr>
        <p:spPr>
          <a:xfrm>
            <a:off x="3877056" y="1956816"/>
            <a:ext cx="4932990" cy="290779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Solution</a:t>
            </a: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:</a:t>
            </a:r>
            <a:endParaRPr lang="en-US" sz="16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 </a:t>
            </a:r>
            <a:endParaRPr lang="en-US" sz="16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For the same probability of late complications:  </a:t>
            </a: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0000"/>
              </a:solidFill>
              <a:ea typeface="Cambria" panose="02040503050406030204" pitchFamily="18" charset="0"/>
              <a:cs typeface="Gill Sans" panose="020B0502020104020203" pitchFamily="34" charset="-79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60 </a:t>
            </a:r>
            <a:r>
              <a:rPr lang="en-US" sz="1600" dirty="0" err="1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 (1 + </a:t>
            </a:r>
            <a:r>
              <a:rPr lang="en-US" sz="1600" u="sng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2 </a:t>
            </a:r>
            <a:r>
              <a:rPr lang="en-US" sz="1600" u="sng" dirty="0" err="1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1600" u="sng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/</a:t>
            </a:r>
            <a:r>
              <a:rPr lang="en-US" sz="1600" u="sng" dirty="0" err="1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fxn</a:t>
            </a: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)  =  D (1 + </a:t>
            </a:r>
            <a:r>
              <a:rPr lang="en-US" sz="1600" u="sng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1.5 </a:t>
            </a:r>
            <a:r>
              <a:rPr lang="en-US" sz="1600" u="sng" dirty="0" err="1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1600" u="sng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/</a:t>
            </a:r>
            <a:r>
              <a:rPr lang="en-US" sz="1600" u="sng" dirty="0" err="1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fxn</a:t>
            </a: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)</a:t>
            </a:r>
            <a:endParaRPr lang="en-US" sz="16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	</a:t>
            </a:r>
            <a:r>
              <a:rPr lang="en-US" sz="1600" dirty="0">
                <a:solidFill>
                  <a:srgbClr val="FF0000"/>
                </a:solidFill>
                <a:ea typeface="Cambria" panose="02040503050406030204" pitchFamily="18" charset="0"/>
                <a:cs typeface="Gill Sans" panose="020B0502020104020203" pitchFamily="34" charset="-79"/>
              </a:rPr>
              <a:t>        </a:t>
            </a: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3 </a:t>
            </a:r>
            <a:r>
              <a:rPr lang="en-US" sz="1600" dirty="0" err="1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 	</a:t>
            </a:r>
            <a:r>
              <a:rPr lang="en-US" sz="1600" dirty="0">
                <a:solidFill>
                  <a:srgbClr val="FF0000"/>
                </a:solidFill>
                <a:ea typeface="Cambria" panose="02040503050406030204" pitchFamily="18" charset="0"/>
                <a:cs typeface="Gill Sans" panose="020B0502020104020203" pitchFamily="34" charset="-79"/>
              </a:rPr>
              <a:t>          </a:t>
            </a: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3 </a:t>
            </a:r>
            <a:r>
              <a:rPr lang="en-US" sz="1600" dirty="0" err="1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		</a:t>
            </a:r>
            <a:endParaRPr lang="en-US" sz="16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100 Gy</a:t>
            </a:r>
            <a:r>
              <a:rPr lang="en-US" sz="1600" baseline="-250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3</a:t>
            </a: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 = 1.5 x D ---&gt;  D = 66.7 </a:t>
            </a:r>
            <a:r>
              <a:rPr lang="en-US" sz="1600" dirty="0" err="1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 </a:t>
            </a:r>
            <a:r>
              <a:rPr lang="en-US" sz="16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≈</a:t>
            </a: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 67 </a:t>
            </a:r>
            <a:r>
              <a:rPr lang="en-US" sz="1600" dirty="0" err="1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6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FF7AD-0514-9601-6228-EBE51608F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0DAA9F-3B74-D5BE-11BE-E848AA744490}"/>
              </a:ext>
            </a:extLst>
          </p:cNvPr>
          <p:cNvSpPr txBox="1"/>
          <p:nvPr/>
        </p:nvSpPr>
        <p:spPr>
          <a:xfrm>
            <a:off x="461282" y="570029"/>
            <a:ext cx="8348764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Microbeam radiotherapy delivers the dose ___________, whereas FLASH radiotherapy delivers the dose ___________.</a:t>
            </a:r>
          </a:p>
          <a:p>
            <a:pPr marL="400050"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  <a:latin typeface="+mn-lt"/>
              </a:rPr>
              <a:t>A. non-uniformly in volume / non-uniformly in time</a:t>
            </a:r>
          </a:p>
          <a:p>
            <a:pPr marL="406400"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  <a:latin typeface="+mn-lt"/>
              </a:rPr>
              <a:t>B. non-uniformly in time / at a very high dose rate</a:t>
            </a:r>
          </a:p>
          <a:p>
            <a:pPr marL="406400"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  <a:latin typeface="+mn-lt"/>
              </a:rPr>
              <a:t>C. at a very high dose rate / non-uniformly in volume</a:t>
            </a:r>
          </a:p>
          <a:p>
            <a:pPr marL="406400"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  <a:latin typeface="+mn-lt"/>
              </a:rPr>
              <a:t>D. non-uniformly in volume / at a very high dose rate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3A4D17E-D32D-326E-D2E1-3A7045563177}"/>
              </a:ext>
            </a:extLst>
          </p:cNvPr>
          <p:cNvSpPr/>
          <p:nvPr/>
        </p:nvSpPr>
        <p:spPr>
          <a:xfrm>
            <a:off x="896783" y="3685671"/>
            <a:ext cx="7477761" cy="422816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95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1077E-AB8B-F180-7CF0-87370EE1F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CE5322-4E69-AC3B-DBDA-C0FB682FAD2D}"/>
              </a:ext>
            </a:extLst>
          </p:cNvPr>
          <p:cNvSpPr txBox="1"/>
          <p:nvPr/>
        </p:nvSpPr>
        <p:spPr>
          <a:xfrm>
            <a:off x="468641" y="481544"/>
            <a:ext cx="8438596" cy="45550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25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For conventional fractionation, the tolerance dose for a particular normal tissue complication is 30 </a:t>
            </a:r>
            <a:r>
              <a:rPr lang="en-US" sz="2500" dirty="0" err="1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Gy</a:t>
            </a:r>
            <a:r>
              <a:rPr lang="en-US" sz="25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. If a patient is treated with a drug that has a dose reduction factor of 1.3, </a:t>
            </a:r>
            <a:r>
              <a:rPr lang="en-US" sz="25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</a:rPr>
              <a:t>then the new tolerance dose for this tissue should be about:</a:t>
            </a:r>
            <a:endParaRPr lang="en-US" sz="2500" dirty="0">
              <a:solidFill>
                <a:srgbClr val="92D050"/>
              </a:solidFill>
              <a:effectLst/>
              <a:latin typeface="+mn-lt"/>
            </a:endParaRPr>
          </a:p>
          <a:p>
            <a:pPr marL="349250"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A. 23 </a:t>
            </a:r>
            <a:r>
              <a:rPr lang="en-US" sz="2600" dirty="0" err="1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Gy</a:t>
            </a:r>
            <a:r>
              <a:rPr lang="en-US" sz="26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.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B. 30 </a:t>
            </a:r>
            <a:r>
              <a:rPr lang="en-US" sz="2600" dirty="0" err="1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Gy</a:t>
            </a:r>
            <a:r>
              <a:rPr lang="en-US" sz="26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.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C. 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Times"/>
                <a:cs typeface="Times New Roman" panose="02020603050405020304" pitchFamily="18" charset="0"/>
              </a:rPr>
              <a:t>33 </a:t>
            </a:r>
            <a:r>
              <a:rPr lang="en-US" sz="2600" dirty="0" err="1">
                <a:solidFill>
                  <a:schemeClr val="tx1"/>
                </a:solidFill>
                <a:latin typeface="+mn-lt"/>
                <a:ea typeface="Times"/>
                <a:cs typeface="Times New Roman" panose="02020603050405020304" pitchFamily="18" charset="0"/>
              </a:rPr>
              <a:t>Gy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Times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tx1"/>
              </a:solidFill>
              <a:effectLst/>
              <a:latin typeface="+mn-lt"/>
              <a:ea typeface="Times"/>
              <a:cs typeface="Times New Roman" panose="02020603050405020304" pitchFamily="18" charset="0"/>
            </a:endParaRP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D. 36 </a:t>
            </a:r>
            <a:r>
              <a:rPr lang="en-US" sz="2600" dirty="0" err="1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Gy</a:t>
            </a:r>
            <a:r>
              <a:rPr lang="en-US" sz="26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.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  <a:latin typeface="+mn-lt"/>
                <a:ea typeface="Times"/>
                <a:cs typeface="Times New Roman" panose="02020603050405020304" pitchFamily="18" charset="0"/>
              </a:rPr>
              <a:t>E. 39 </a:t>
            </a:r>
            <a:r>
              <a:rPr lang="en-US" sz="2600" dirty="0" err="1">
                <a:solidFill>
                  <a:schemeClr val="tx1"/>
                </a:solidFill>
                <a:latin typeface="+mn-lt"/>
                <a:ea typeface="Times"/>
                <a:cs typeface="Times New Roman" panose="02020603050405020304" pitchFamily="18" charset="0"/>
              </a:rPr>
              <a:t>Gy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Times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tx1"/>
              </a:solidFill>
              <a:effectLst/>
              <a:latin typeface="+mn-lt"/>
              <a:ea typeface="Times"/>
              <a:cs typeface="Times New Roman" panose="02020603050405020304" pitchFamily="18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01EE9A7-0122-2D1E-D525-4C360B9FE64F}"/>
              </a:ext>
            </a:extLst>
          </p:cNvPr>
          <p:cNvSpPr/>
          <p:nvPr/>
        </p:nvSpPr>
        <p:spPr>
          <a:xfrm>
            <a:off x="857838" y="4543720"/>
            <a:ext cx="1456441" cy="447773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67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FA7AB-0783-0908-F415-5FB354DBF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DA476B-F9BA-C586-9106-0915509E4339}"/>
              </a:ext>
            </a:extLst>
          </p:cNvPr>
          <p:cNvSpPr txBox="1"/>
          <p:nvPr/>
        </p:nvSpPr>
        <p:spPr>
          <a:xfrm>
            <a:off x="461282" y="570029"/>
            <a:ext cx="8348764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Which statement is TRUE concerning a tissue with an </a:t>
            </a:r>
            <a:r>
              <a:rPr lang="el-GR" sz="3200" dirty="0">
                <a:solidFill>
                  <a:srgbClr val="92D050"/>
                </a:solidFill>
                <a:latin typeface="+mn-lt"/>
              </a:rPr>
              <a:t>α/β 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ratio of 10 </a:t>
            </a:r>
            <a:r>
              <a:rPr lang="en-US" sz="3200" dirty="0" err="1">
                <a:solidFill>
                  <a:srgbClr val="92D050"/>
                </a:solidFill>
                <a:latin typeface="+mn-lt"/>
              </a:rPr>
              <a:t>Gy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? </a:t>
            </a:r>
          </a:p>
          <a:p>
            <a:pPr marL="400050"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  <a:latin typeface="+mn-lt"/>
              </a:rPr>
              <a:t>A. The tissue would be spared preferentially by </a:t>
            </a:r>
            <a:r>
              <a:rPr lang="en-US" sz="2300" dirty="0" err="1">
                <a:solidFill>
                  <a:schemeClr val="tx1"/>
                </a:solidFill>
                <a:latin typeface="+mn-lt"/>
              </a:rPr>
              <a:t>hyperfractionation</a:t>
            </a:r>
            <a:r>
              <a:rPr lang="en-US" sz="2300" dirty="0">
                <a:solidFill>
                  <a:schemeClr val="tx1"/>
                </a:solidFill>
                <a:latin typeface="+mn-lt"/>
              </a:rPr>
              <a:t> compared to a tissue with a lower </a:t>
            </a:r>
            <a:r>
              <a:rPr lang="el-GR" sz="2300" dirty="0">
                <a:solidFill>
                  <a:schemeClr val="tx1"/>
                </a:solidFill>
                <a:latin typeface="+mn-lt"/>
              </a:rPr>
              <a:t>α/β </a:t>
            </a:r>
            <a:r>
              <a:rPr lang="en-US" sz="2300" dirty="0">
                <a:solidFill>
                  <a:schemeClr val="tx1"/>
                </a:solidFill>
                <a:latin typeface="+mn-lt"/>
              </a:rPr>
              <a:t>ratio.</a:t>
            </a:r>
          </a:p>
          <a:p>
            <a:pPr marL="406400"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  <a:latin typeface="+mn-lt"/>
              </a:rPr>
              <a:t>B. The dose response curve for this tissue would bend more gradually than if the </a:t>
            </a:r>
            <a:r>
              <a:rPr lang="el-GR" sz="2300" dirty="0">
                <a:solidFill>
                  <a:schemeClr val="tx1"/>
                </a:solidFill>
                <a:latin typeface="+mn-lt"/>
              </a:rPr>
              <a:t>α/β </a:t>
            </a:r>
            <a:r>
              <a:rPr lang="en-US" sz="2300" dirty="0">
                <a:solidFill>
                  <a:schemeClr val="tx1"/>
                </a:solidFill>
                <a:latin typeface="+mn-lt"/>
              </a:rPr>
              <a:t>ratio had been 3 </a:t>
            </a:r>
            <a:r>
              <a:rPr lang="en-US" sz="230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US" sz="23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406400"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  <a:latin typeface="+mn-lt"/>
              </a:rPr>
              <a:t>C. This </a:t>
            </a:r>
            <a:r>
              <a:rPr lang="el-GR" sz="2300" dirty="0">
                <a:solidFill>
                  <a:schemeClr val="tx1"/>
                </a:solidFill>
                <a:latin typeface="+mn-lt"/>
              </a:rPr>
              <a:t>α/β </a:t>
            </a:r>
            <a:r>
              <a:rPr lang="en-US" sz="2300" dirty="0">
                <a:solidFill>
                  <a:schemeClr val="tx1"/>
                </a:solidFill>
                <a:latin typeface="+mn-lt"/>
              </a:rPr>
              <a:t>ratio is more characteristic of late-responding normal tissues.</a:t>
            </a:r>
          </a:p>
          <a:p>
            <a:pPr marL="406400"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  <a:latin typeface="+mn-lt"/>
              </a:rPr>
              <a:t>D. Most tumors have an </a:t>
            </a:r>
            <a:r>
              <a:rPr lang="el-GR" sz="2300" dirty="0">
                <a:solidFill>
                  <a:schemeClr val="tx1"/>
                </a:solidFill>
                <a:latin typeface="+mn-lt"/>
              </a:rPr>
              <a:t>α/β </a:t>
            </a:r>
            <a:r>
              <a:rPr lang="en-US" sz="2300" dirty="0">
                <a:solidFill>
                  <a:schemeClr val="tx1"/>
                </a:solidFill>
                <a:latin typeface="+mn-lt"/>
              </a:rPr>
              <a:t>ratio less than 10 </a:t>
            </a:r>
            <a:r>
              <a:rPr lang="en-US" sz="230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US" sz="23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12011A8-F69E-D4C8-D2B9-84689CF7C0B5}"/>
              </a:ext>
            </a:extLst>
          </p:cNvPr>
          <p:cNvSpPr/>
          <p:nvPr/>
        </p:nvSpPr>
        <p:spPr>
          <a:xfrm>
            <a:off x="896784" y="2926391"/>
            <a:ext cx="7128710" cy="772029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74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72717-2D26-4E76-33EB-31E4B7C16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C8975F-7EE0-9F36-7767-A1C827299E29}"/>
              </a:ext>
            </a:extLst>
          </p:cNvPr>
          <p:cNvSpPr txBox="1"/>
          <p:nvPr/>
        </p:nvSpPr>
        <p:spPr>
          <a:xfrm>
            <a:off x="461282" y="570029"/>
            <a:ext cx="8348764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The CHART clinical trial in head and neck cancer incorporated all of the following, EXCEPT:</a:t>
            </a:r>
          </a:p>
          <a:p>
            <a:pPr marL="40005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short overall treatment time 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three fractions per day 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total doses of 50 – 55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D. low doses per fraction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E. concurrent chemotherapy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3BF4986-9C37-58B9-9D69-BA266C534D31}"/>
              </a:ext>
            </a:extLst>
          </p:cNvPr>
          <p:cNvSpPr/>
          <p:nvPr/>
        </p:nvSpPr>
        <p:spPr>
          <a:xfrm>
            <a:off x="888619" y="4070295"/>
            <a:ext cx="3969131" cy="420744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21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878FB-70A6-4310-CC1C-FA1A84A49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C74486-428F-90D2-C875-C58CE25686C1}"/>
              </a:ext>
            </a:extLst>
          </p:cNvPr>
          <p:cNvSpPr txBox="1"/>
          <p:nvPr/>
        </p:nvSpPr>
        <p:spPr>
          <a:xfrm>
            <a:off x="461282" y="570029"/>
            <a:ext cx="83487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A treatment schedule consisting of 25 daily fractions of 1.8 </a:t>
            </a:r>
            <a:r>
              <a:rPr lang="en-US" sz="2400" dirty="0" err="1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 was found to be (clinically) equivalent to a schedule consisting of 17 daily fractions of 2.5 </a:t>
            </a:r>
            <a:r>
              <a:rPr lang="en-US" sz="2400" dirty="0" err="1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 with respect to complication probability in a critical normal tissue. What is the approximate </a:t>
            </a:r>
            <a:r>
              <a:rPr lang="el-GR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α/β </a:t>
            </a: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ratio for this tissue? </a:t>
            </a:r>
            <a:endParaRPr lang="en-US" sz="2400" dirty="0">
              <a:effectLst/>
              <a:latin typeface="+mn-lt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1733818-BA7C-025F-8A9E-EC212E0131F8}"/>
              </a:ext>
            </a:extLst>
          </p:cNvPr>
          <p:cNvSpPr/>
          <p:nvPr/>
        </p:nvSpPr>
        <p:spPr>
          <a:xfrm>
            <a:off x="780442" y="4193427"/>
            <a:ext cx="1292975" cy="380044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12BA2CB-9748-F227-44EB-61F48DBA9662}"/>
              </a:ext>
            </a:extLst>
          </p:cNvPr>
          <p:cNvSpPr/>
          <p:nvPr/>
        </p:nvSpPr>
        <p:spPr>
          <a:xfrm>
            <a:off x="3364543" y="2571750"/>
            <a:ext cx="5190546" cy="229285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Solution</a:t>
            </a: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:</a:t>
            </a:r>
            <a:endParaRPr lang="en-US" sz="16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 </a:t>
            </a:r>
            <a:endParaRPr lang="en-US" sz="16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For the same probability of a complication:  </a:t>
            </a: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0000"/>
              </a:solidFill>
              <a:ea typeface="Cambria" panose="02040503050406030204" pitchFamily="18" charset="0"/>
              <a:cs typeface="Gill Sans" panose="020B0502020104020203" pitchFamily="34" charset="-79"/>
            </a:endParaRPr>
          </a:p>
          <a:p>
            <a:pPr marL="182880"/>
            <a:r>
              <a:rPr lang="en-US" b="1" dirty="0">
                <a:solidFill>
                  <a:srgbClr val="FF0000"/>
                </a:solidFill>
              </a:rPr>
              <a:t>BED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 = 45 x (1 + 1.8 / α/β) = BED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= 42.5 x (1 + 2.5 / α/β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</a:p>
          <a:p>
            <a:pPr marL="182880"/>
            <a:endParaRPr lang="en-US" sz="1600" dirty="0">
              <a:solidFill>
                <a:srgbClr val="FF0000"/>
              </a:solidFill>
            </a:endParaRPr>
          </a:p>
          <a:p>
            <a:pPr marL="182880"/>
            <a:r>
              <a:rPr lang="en-US" sz="1600" b="1" dirty="0">
                <a:solidFill>
                  <a:srgbClr val="FF0000"/>
                </a:solidFill>
              </a:rPr>
              <a:t>45 + (81 / </a:t>
            </a:r>
            <a:r>
              <a:rPr lang="en-US" b="1" dirty="0">
                <a:solidFill>
                  <a:srgbClr val="FF0000"/>
                </a:solidFill>
              </a:rPr>
              <a:t>α/β) = 42.5 + (106 / α/β) 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b="1" dirty="0">
                <a:solidFill>
                  <a:srgbClr val="FF0000"/>
                </a:solidFill>
              </a:rPr>
              <a:t> α/β = 10.1 </a:t>
            </a:r>
            <a:r>
              <a:rPr lang="en-US" b="1" dirty="0" err="1">
                <a:solidFill>
                  <a:srgbClr val="FF0000"/>
                </a:solidFill>
              </a:rPr>
              <a:t>Gy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09F95F-D6F8-4878-4A5A-1F2086F787F9}"/>
              </a:ext>
            </a:extLst>
          </p:cNvPr>
          <p:cNvSpPr txBox="1"/>
          <p:nvPr/>
        </p:nvSpPr>
        <p:spPr>
          <a:xfrm>
            <a:off x="735643" y="2817933"/>
            <a:ext cx="26289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3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Gy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5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Gy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7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Gy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D. 10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3820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72717-2D26-4E76-33EB-31E4B7C16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C8975F-7EE0-9F36-7767-A1C827299E29}"/>
              </a:ext>
            </a:extLst>
          </p:cNvPr>
          <p:cNvSpPr txBox="1"/>
          <p:nvPr/>
        </p:nvSpPr>
        <p:spPr>
          <a:xfrm>
            <a:off x="461282" y="570029"/>
            <a:ext cx="8348764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The tolerance dose for xerostomia resulting from treatment of a head and neck cancer with 3 </a:t>
            </a:r>
            <a:r>
              <a:rPr lang="en-US" sz="3200" dirty="0" err="1">
                <a:solidFill>
                  <a:srgbClr val="92D050"/>
                </a:solidFill>
                <a:latin typeface="+mn-lt"/>
              </a:rPr>
              <a:t>Gy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 fractions compared to 2 </a:t>
            </a:r>
            <a:r>
              <a:rPr lang="en-US" sz="3200" dirty="0" err="1">
                <a:solidFill>
                  <a:srgbClr val="92D050"/>
                </a:solidFill>
                <a:latin typeface="+mn-lt"/>
              </a:rPr>
              <a:t>Gy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 fractions would: </a:t>
            </a:r>
          </a:p>
          <a:p>
            <a:pPr marL="403225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increase slightly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increase moderately 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decrease slightly 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D. decrease moderately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E. remain unchanged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3BF4986-9C37-58B9-9D69-BA266C534D31}"/>
              </a:ext>
            </a:extLst>
          </p:cNvPr>
          <p:cNvSpPr/>
          <p:nvPr/>
        </p:nvSpPr>
        <p:spPr>
          <a:xfrm>
            <a:off x="890736" y="3674533"/>
            <a:ext cx="3359531" cy="867211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1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72717-2D26-4E76-33EB-31E4B7C16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C8975F-7EE0-9F36-7767-A1C827299E29}"/>
              </a:ext>
            </a:extLst>
          </p:cNvPr>
          <p:cNvSpPr txBox="1"/>
          <p:nvPr/>
        </p:nvSpPr>
        <p:spPr>
          <a:xfrm>
            <a:off x="461281" y="570029"/>
            <a:ext cx="8413297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What are the BED and EQD</a:t>
            </a:r>
            <a:r>
              <a:rPr lang="en-US" sz="2800" baseline="-25000" dirty="0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2</a:t>
            </a:r>
            <a:r>
              <a:rPr lang="en-US" sz="2800" dirty="0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, respectively, for a treatment that delivers 40 </a:t>
            </a:r>
            <a:r>
              <a:rPr lang="en-US" sz="2800" dirty="0" err="1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2800" dirty="0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 in 5 fractions to a prostate cancer with an α/β ratio of 1.5 </a:t>
            </a:r>
            <a:r>
              <a:rPr lang="en-US" sz="2800" dirty="0" err="1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2800" dirty="0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?</a:t>
            </a:r>
          </a:p>
          <a:p>
            <a:pPr>
              <a:spcAft>
                <a:spcPts val="1800"/>
              </a:spcAft>
            </a:pPr>
            <a:r>
              <a:rPr lang="en-US" sz="2000" dirty="0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(Assumptions: sufficient time for repair; no repopulation; full oxygenation)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 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173 Gy</a:t>
            </a:r>
            <a:r>
              <a:rPr lang="en-US" sz="2800" baseline="-25000" dirty="0">
                <a:solidFill>
                  <a:schemeClr val="tx1"/>
                </a:solidFill>
                <a:latin typeface="+mn-lt"/>
              </a:rPr>
              <a:t>1.5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/ 74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Gy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213 Gy</a:t>
            </a:r>
            <a:r>
              <a:rPr lang="en-US" sz="2800" baseline="-25000" dirty="0">
                <a:solidFill>
                  <a:schemeClr val="tx1"/>
                </a:solidFill>
                <a:latin typeface="+mn-lt"/>
              </a:rPr>
              <a:t>1.5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/ 91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253 Gy</a:t>
            </a:r>
            <a:r>
              <a:rPr lang="en-US" sz="2800" baseline="-25000" dirty="0">
                <a:solidFill>
                  <a:schemeClr val="tx1"/>
                </a:solidFill>
                <a:latin typeface="+mn-lt"/>
              </a:rPr>
              <a:t>1.5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/ 109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D. 303 Gy</a:t>
            </a:r>
            <a:r>
              <a:rPr lang="en-US" sz="2800" baseline="-25000" dirty="0">
                <a:solidFill>
                  <a:schemeClr val="tx1"/>
                </a:solidFill>
                <a:latin typeface="+mn-lt"/>
              </a:rPr>
              <a:t>1.5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/ 130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Gy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3BF4986-9C37-58B9-9D69-BA266C534D31}"/>
              </a:ext>
            </a:extLst>
          </p:cNvPr>
          <p:cNvSpPr/>
          <p:nvPr/>
        </p:nvSpPr>
        <p:spPr>
          <a:xfrm>
            <a:off x="890736" y="3559629"/>
            <a:ext cx="3501650" cy="522515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5AB564-CF08-F610-1E04-8E59281973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5" r="1861" b="15157"/>
          <a:stretch/>
        </p:blipFill>
        <p:spPr>
          <a:xfrm>
            <a:off x="4751616" y="2571750"/>
            <a:ext cx="4064916" cy="2429638"/>
          </a:xfrm>
          <a:prstGeom prst="rect">
            <a:avLst/>
          </a:prstGeom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6886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72717-2D26-4E76-33EB-31E4B7C16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C8975F-7EE0-9F36-7767-A1C827299E29}"/>
              </a:ext>
            </a:extLst>
          </p:cNvPr>
          <p:cNvSpPr txBox="1"/>
          <p:nvPr/>
        </p:nvSpPr>
        <p:spPr>
          <a:xfrm>
            <a:off x="461281" y="570029"/>
            <a:ext cx="8413297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A patient with cervical cancer is treated conventionally, 35 fractions of 2 </a:t>
            </a:r>
            <a:r>
              <a:rPr lang="en-US" sz="2400" dirty="0" err="1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2400" dirty="0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 to a total dose of 70 </a:t>
            </a:r>
            <a:r>
              <a:rPr lang="en-US" sz="2400" dirty="0" err="1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2400" dirty="0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. Which alternate treatment schedule would yield approximately the same probability of a late complication? (Assume the organ-at-risk’s </a:t>
            </a:r>
            <a:r>
              <a:rPr lang="el-GR" sz="2400" dirty="0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α/β </a:t>
            </a:r>
            <a:r>
              <a:rPr lang="en-US" sz="2400" dirty="0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ratio is 3 </a:t>
            </a:r>
            <a:r>
              <a:rPr lang="en-US" sz="2400" dirty="0" err="1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2400" dirty="0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.)</a:t>
            </a:r>
            <a:endParaRPr lang="en-US" sz="2800" dirty="0">
              <a:solidFill>
                <a:srgbClr val="92D050"/>
              </a:solidFill>
              <a:latin typeface="+mn-lt"/>
              <a:ea typeface="Cambria" panose="02040503050406030204" pitchFamily="18" charset="0"/>
              <a:cs typeface="Gill Sans" panose="020B0502020104020203" pitchFamily="34" charset="-79"/>
            </a:endParaRP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A. 22 fractions of 3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endParaRPr lang="en-US" sz="2400" dirty="0">
              <a:solidFill>
                <a:schemeClr val="tx1"/>
              </a:solidFill>
              <a:latin typeface="+mn-lt"/>
              <a:ea typeface="Cambria" panose="02040503050406030204" pitchFamily="18" charset="0"/>
              <a:cs typeface="Gill Sans" panose="020B0502020104020203" pitchFamily="34" charset="-79"/>
            </a:endParaRP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B. 75 fractions of 1.2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endParaRPr lang="en-US" sz="2400" dirty="0">
              <a:solidFill>
                <a:schemeClr val="tx1"/>
              </a:solidFill>
              <a:latin typeface="+mn-lt"/>
              <a:ea typeface="Cambria" panose="02040503050406030204" pitchFamily="18" charset="0"/>
              <a:cs typeface="Gill Sans" panose="020B0502020104020203" pitchFamily="34" charset="-79"/>
            </a:endParaRP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C. 18 fractions of 3.5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endParaRPr lang="en-US" sz="2400" dirty="0">
              <a:solidFill>
                <a:schemeClr val="tx1"/>
              </a:solidFill>
              <a:latin typeface="+mn-lt"/>
              <a:ea typeface="Cambria" panose="02040503050406030204" pitchFamily="18" charset="0"/>
              <a:cs typeface="Gill Sans" panose="020B0502020104020203" pitchFamily="34" charset="-79"/>
            </a:endParaRP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D. 48 fractions of 1.6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endParaRPr lang="en-US" sz="2400" dirty="0">
              <a:solidFill>
                <a:schemeClr val="tx1"/>
              </a:solidFill>
              <a:latin typeface="+mn-lt"/>
              <a:ea typeface="Cambria" panose="02040503050406030204" pitchFamily="18" charset="0"/>
              <a:cs typeface="Gill Sans" panose="020B0502020104020203" pitchFamily="34" charset="-79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3BF4986-9C37-58B9-9D69-BA266C534D31}"/>
              </a:ext>
            </a:extLst>
          </p:cNvPr>
          <p:cNvSpPr/>
          <p:nvPr/>
        </p:nvSpPr>
        <p:spPr>
          <a:xfrm>
            <a:off x="907065" y="3987820"/>
            <a:ext cx="3390616" cy="422255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696CA87-16CF-A216-D097-5AC431B28FC8}"/>
              </a:ext>
            </a:extLst>
          </p:cNvPr>
          <p:cNvSpPr/>
          <p:nvPr/>
        </p:nvSpPr>
        <p:spPr>
          <a:xfrm>
            <a:off x="4846321" y="2514600"/>
            <a:ext cx="3791300" cy="215412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Solution</a:t>
            </a: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:</a:t>
            </a:r>
            <a:endParaRPr lang="en-US" sz="16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 </a:t>
            </a:r>
            <a:endParaRPr lang="en-US" sz="16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For the same probability of a late complication:  </a:t>
            </a: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0000"/>
              </a:solidFill>
              <a:ea typeface="Cambria" panose="02040503050406030204" pitchFamily="18" charset="0"/>
              <a:cs typeface="Gill Sans" panose="020B0502020104020203" pitchFamily="34" charset="-79"/>
            </a:endParaRPr>
          </a:p>
          <a:p>
            <a:pPr marL="182880"/>
            <a:r>
              <a:rPr lang="en-US" b="1" dirty="0">
                <a:solidFill>
                  <a:srgbClr val="FF0000"/>
                </a:solidFill>
              </a:rPr>
              <a:t>BED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 = 70 </a:t>
            </a:r>
            <a:r>
              <a:rPr lang="en-US" b="1" dirty="0" err="1">
                <a:solidFill>
                  <a:srgbClr val="FF0000"/>
                </a:solidFill>
              </a:rPr>
              <a:t>Gy</a:t>
            </a:r>
            <a:r>
              <a:rPr lang="en-US" b="1" dirty="0">
                <a:solidFill>
                  <a:srgbClr val="FF0000"/>
                </a:solidFill>
              </a:rPr>
              <a:t> x (1 + 2/3) = 116.7 Gy</a:t>
            </a:r>
            <a:r>
              <a:rPr lang="en-US" b="1" baseline="-25000" dirty="0">
                <a:solidFill>
                  <a:srgbClr val="FF0000"/>
                </a:solidFill>
              </a:rPr>
              <a:t>3</a:t>
            </a:r>
          </a:p>
          <a:p>
            <a:pPr marL="182880"/>
            <a:endParaRPr lang="en-US" b="1" dirty="0">
              <a:solidFill>
                <a:srgbClr val="FF0000"/>
              </a:solidFill>
            </a:endParaRPr>
          </a:p>
          <a:p>
            <a:pPr marL="182880"/>
            <a:r>
              <a:rPr lang="en-US" b="1" dirty="0">
                <a:solidFill>
                  <a:srgbClr val="FF0000"/>
                </a:solidFill>
              </a:rPr>
              <a:t>BED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= 76.8 </a:t>
            </a:r>
            <a:r>
              <a:rPr lang="en-US" b="1" dirty="0" err="1">
                <a:solidFill>
                  <a:srgbClr val="FF0000"/>
                </a:solidFill>
              </a:rPr>
              <a:t>Gy</a:t>
            </a:r>
            <a:r>
              <a:rPr lang="en-US" b="1" dirty="0">
                <a:solidFill>
                  <a:srgbClr val="FF0000"/>
                </a:solidFill>
              </a:rPr>
              <a:t> x (1 + 1.6/3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b="1" dirty="0">
                <a:solidFill>
                  <a:srgbClr val="FF0000"/>
                </a:solidFill>
              </a:rPr>
              <a:t>117.7 Gy</a:t>
            </a:r>
            <a:r>
              <a:rPr lang="en-US" b="1" baseline="-250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0654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CFE722-6382-60B8-C26B-3FF4A9C8229C}"/>
              </a:ext>
            </a:extLst>
          </p:cNvPr>
          <p:cNvSpPr txBox="1"/>
          <p:nvPr/>
        </p:nvSpPr>
        <p:spPr>
          <a:xfrm>
            <a:off x="457200" y="493226"/>
            <a:ext cx="27080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Angiogenesis &amp; Metastasis</a:t>
            </a:r>
            <a:endParaRPr lang="en-US" sz="14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499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4769DB-7CF4-EB9C-5205-651BA7C5BBF8}"/>
              </a:ext>
            </a:extLst>
          </p:cNvPr>
          <p:cNvSpPr txBox="1"/>
          <p:nvPr/>
        </p:nvSpPr>
        <p:spPr>
          <a:xfrm>
            <a:off x="538843" y="579312"/>
            <a:ext cx="8262257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Which </a:t>
            </a:r>
            <a:r>
              <a:rPr lang="en-US" sz="3200" dirty="0" err="1">
                <a:solidFill>
                  <a:srgbClr val="92D050"/>
                </a:solidFill>
                <a:latin typeface="+mn-lt"/>
              </a:rPr>
              <a:t>angiopoetin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 is associated with the immature, dysfunctional blood vessels of tumors?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800" cap="all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Ang1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800" cap="all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</a:t>
            </a:r>
            <a:r>
              <a:rPr lang="en-US" sz="2800" cap="all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Ang2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800" cap="all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VEGF						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800" cap="all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Tie2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cap="all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e.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TIMP-1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E1A2DDB-832D-91B7-12A9-E1A00A387BD5}"/>
              </a:ext>
            </a:extLst>
          </p:cNvPr>
          <p:cNvSpPr/>
          <p:nvPr/>
        </p:nvSpPr>
        <p:spPr>
          <a:xfrm>
            <a:off x="1004206" y="2833006"/>
            <a:ext cx="1412423" cy="449037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41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4769DB-7CF4-EB9C-5205-651BA7C5BBF8}"/>
              </a:ext>
            </a:extLst>
          </p:cNvPr>
          <p:cNvSpPr txBox="1"/>
          <p:nvPr/>
        </p:nvSpPr>
        <p:spPr>
          <a:xfrm>
            <a:off x="538843" y="579312"/>
            <a:ext cx="8262257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Which statement concerning </a:t>
            </a:r>
            <a:r>
              <a:rPr lang="en-US" sz="3200" dirty="0" err="1">
                <a:solidFill>
                  <a:srgbClr val="92D050"/>
                </a:solidFill>
                <a:latin typeface="+mn-lt"/>
              </a:rPr>
              <a:t>vasculogenesis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 is TRUE? </a:t>
            </a:r>
            <a:r>
              <a:rPr lang="en-US" sz="3200" dirty="0" err="1">
                <a:solidFill>
                  <a:srgbClr val="92D050"/>
                </a:solidFill>
                <a:latin typeface="+mn-lt"/>
              </a:rPr>
              <a:t>Vasculogenesis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:</a:t>
            </a:r>
          </a:p>
          <a:p>
            <a:pPr marL="34925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is only relevant during embryological development.</a:t>
            </a:r>
          </a:p>
          <a:p>
            <a:pPr marL="34925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involves the 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de novo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creation of lymphatic vessels only.</a:t>
            </a:r>
          </a:p>
          <a:p>
            <a:pPr marL="34925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and angiogenesis are mutually exclusive processes. </a:t>
            </a:r>
          </a:p>
          <a:p>
            <a:pPr marL="34925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D. may be crucial for local tumor recurrence following radiotherapy.</a:t>
            </a:r>
          </a:p>
          <a:p>
            <a:pPr marL="349250">
              <a:spcAft>
                <a:spcPts val="18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E. utilizes pre-existing blood vessels.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C713763-44BF-1B1A-0039-24A19FC1F343}"/>
              </a:ext>
            </a:extLst>
          </p:cNvPr>
          <p:cNvSpPr/>
          <p:nvPr/>
        </p:nvSpPr>
        <p:spPr>
          <a:xfrm>
            <a:off x="865413" y="3510642"/>
            <a:ext cx="7380516" cy="775608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30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4769DB-7CF4-EB9C-5205-651BA7C5BBF8}"/>
              </a:ext>
            </a:extLst>
          </p:cNvPr>
          <p:cNvSpPr txBox="1"/>
          <p:nvPr/>
        </p:nvSpPr>
        <p:spPr>
          <a:xfrm>
            <a:off x="538843" y="579312"/>
            <a:ext cx="8262257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Which is NOT a property of the epithelial to mesenchymal transition (EMT)?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promotes cell detachment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increases cell motility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increases E-cadherin				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promotes extracellular matrix degradation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E. increases vimentin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C713763-44BF-1B1A-0039-24A19FC1F343}"/>
              </a:ext>
            </a:extLst>
          </p:cNvPr>
          <p:cNvSpPr/>
          <p:nvPr/>
        </p:nvSpPr>
        <p:spPr>
          <a:xfrm>
            <a:off x="1045029" y="2898321"/>
            <a:ext cx="3878035" cy="416380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257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4769DB-7CF4-EB9C-5205-651BA7C5BBF8}"/>
              </a:ext>
            </a:extLst>
          </p:cNvPr>
          <p:cNvSpPr txBox="1"/>
          <p:nvPr/>
        </p:nvSpPr>
        <p:spPr>
          <a:xfrm>
            <a:off x="538843" y="579312"/>
            <a:ext cx="8262257" cy="435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Which statement about the metastatic cascade is TRUE?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There is no normal counterpart to the epithelial-mesenchymal transition process.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E-cadherin and </a:t>
            </a:r>
            <a:r>
              <a:rPr lang="el-GR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β-</a:t>
            </a: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catenin are upregulated in metastatic cells.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Tumor hypoxia and acidic conditions discourage metastasis.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Host myeloid and stromal cells facilitate tumor invasion and metastasis.</a:t>
            </a:r>
          </a:p>
          <a:p>
            <a:pPr marL="46355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E. Inhibitors of matrix metalloproteinases increase metastatic potential.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C713763-44BF-1B1A-0039-24A19FC1F343}"/>
              </a:ext>
            </a:extLst>
          </p:cNvPr>
          <p:cNvSpPr/>
          <p:nvPr/>
        </p:nvSpPr>
        <p:spPr>
          <a:xfrm>
            <a:off x="1036864" y="3551463"/>
            <a:ext cx="7094765" cy="628651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65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4769DB-7CF4-EB9C-5205-651BA7C5BBF8}"/>
              </a:ext>
            </a:extLst>
          </p:cNvPr>
          <p:cNvSpPr txBox="1"/>
          <p:nvPr/>
        </p:nvSpPr>
        <p:spPr>
          <a:xfrm>
            <a:off x="538843" y="579312"/>
            <a:ext cx="826225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0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Which cells are the main contributors to neovascularization following definitive radiation therapy?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Bone marrow- and stroma-derived progenitor cells that are recruited to irradiated tumors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Pericytes surrounding tumor vasculature that substitute for vascular endothelial cells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Cancer-associated fibroblasts that survive a course of radiotherapy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Trans-differentiated cancer stem cells that form new vascular endothelial cells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C713763-44BF-1B1A-0039-24A19FC1F343}"/>
              </a:ext>
            </a:extLst>
          </p:cNvPr>
          <p:cNvSpPr/>
          <p:nvPr/>
        </p:nvSpPr>
        <p:spPr>
          <a:xfrm>
            <a:off x="1016453" y="2196193"/>
            <a:ext cx="7000876" cy="685800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88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4769DB-7CF4-EB9C-5205-651BA7C5BBF8}"/>
              </a:ext>
            </a:extLst>
          </p:cNvPr>
          <p:cNvSpPr txBox="1"/>
          <p:nvPr/>
        </p:nvSpPr>
        <p:spPr>
          <a:xfrm>
            <a:off x="538843" y="579312"/>
            <a:ext cx="826225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0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Which statement about the vascular normalization phenomenon is FALSE?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Treatment with bevacizumab can cause improved tumor oxygenation and response to radiation and chemotherapy.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Vascular normalization occurs when the use of anti-angiogenic drugs “rebalances” the ratio of pro- to anti-angiogenesis signals in the tumor.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Some tyrosine kinase inhibitors cause vascular normalization by decreasing both VEGF and tumor vascularity in general.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Vascular normalization is permanent after anti-angiogenic therapy.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C713763-44BF-1B1A-0039-24A19FC1F343}"/>
              </a:ext>
            </a:extLst>
          </p:cNvPr>
          <p:cNvSpPr/>
          <p:nvPr/>
        </p:nvSpPr>
        <p:spPr>
          <a:xfrm>
            <a:off x="1049110" y="4082143"/>
            <a:ext cx="6872377" cy="718457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90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CFE722-6382-60B8-C26B-3FF4A9C8229C}"/>
              </a:ext>
            </a:extLst>
          </p:cNvPr>
          <p:cNvSpPr txBox="1"/>
          <p:nvPr/>
        </p:nvSpPr>
        <p:spPr>
          <a:xfrm>
            <a:off x="457200" y="493226"/>
            <a:ext cx="31300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Radiosensitizers &amp; Radioprotectors</a:t>
            </a:r>
            <a:endParaRPr lang="en-US" sz="14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39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4769DB-7CF4-EB9C-5205-651BA7C5BBF8}"/>
              </a:ext>
            </a:extLst>
          </p:cNvPr>
          <p:cNvSpPr txBox="1"/>
          <p:nvPr/>
        </p:nvSpPr>
        <p:spPr>
          <a:xfrm>
            <a:off x="538843" y="579312"/>
            <a:ext cx="8262257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Increasing a tumor’s vascular density will: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increase perfusion due to greater blood volume within the tumor.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decrease perfusion due to additional shunting of blood flow.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increase drug and oxygen delivery, leading to radio- or chemo-sensitization.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have complex, variable effects depending on the vascular network’s geometry and other factors in the tumor microenvironment.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C713763-44BF-1B1A-0039-24A19FC1F343}"/>
              </a:ext>
            </a:extLst>
          </p:cNvPr>
          <p:cNvSpPr/>
          <p:nvPr/>
        </p:nvSpPr>
        <p:spPr>
          <a:xfrm>
            <a:off x="881743" y="3747406"/>
            <a:ext cx="7209064" cy="1140009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50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4769DB-7CF4-EB9C-5205-651BA7C5BBF8}"/>
              </a:ext>
            </a:extLst>
          </p:cNvPr>
          <p:cNvSpPr txBox="1"/>
          <p:nvPr/>
        </p:nvSpPr>
        <p:spPr>
          <a:xfrm>
            <a:off x="538843" y="579312"/>
            <a:ext cx="8262257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0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Which is NOT a characteristic of tumor cells that have become invasive?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increased matrix metalloproteinase activity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loss of mesenchymal phenotype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enhanced motility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loss of cell-cell adhesion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E. reprograming of stromal cells in the tumor microenvironment</a:t>
            </a:r>
            <a:endParaRPr lang="en-US" sz="2800" dirty="0">
              <a:solidFill>
                <a:schemeClr val="tx1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C713763-44BF-1B1A-0039-24A19FC1F343}"/>
              </a:ext>
            </a:extLst>
          </p:cNvPr>
          <p:cNvSpPr/>
          <p:nvPr/>
        </p:nvSpPr>
        <p:spPr>
          <a:xfrm>
            <a:off x="1059544" y="2273417"/>
            <a:ext cx="5595256" cy="458897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61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2789E-3B8D-7F8D-9D31-4E871DCAE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A552CA-AC3A-BB5B-8C19-811316A2172F}"/>
              </a:ext>
            </a:extLst>
          </p:cNvPr>
          <p:cNvSpPr txBox="1"/>
          <p:nvPr/>
        </p:nvSpPr>
        <p:spPr>
          <a:xfrm>
            <a:off x="538843" y="579312"/>
            <a:ext cx="8262257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Which statement regarding metastatic spread is FALSE?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Inﬂammation can promote metastatic dissemination.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Tumor cell “stemness” facilitates metastatic spread to distant organs.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Lymph nodes metastases always precede the hematogenous spread of cancer cells.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Metastatic gene expression programs are often regulated by epigenetic pathways.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128A40B-3345-D35C-1A48-8265C4C898A2}"/>
              </a:ext>
            </a:extLst>
          </p:cNvPr>
          <p:cNvSpPr/>
          <p:nvPr/>
        </p:nvSpPr>
        <p:spPr>
          <a:xfrm>
            <a:off x="1035957" y="3077935"/>
            <a:ext cx="6687457" cy="783772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21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1939F-C52D-CB3B-DE8F-DA2D00708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DFD074-3A88-A8AE-EDB1-F8DC31AA993A}"/>
              </a:ext>
            </a:extLst>
          </p:cNvPr>
          <p:cNvSpPr txBox="1"/>
          <p:nvPr/>
        </p:nvSpPr>
        <p:spPr>
          <a:xfrm>
            <a:off x="538843" y="579312"/>
            <a:ext cx="8262257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Which is NOT a characteristic of metastatic cells that have become dormant?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immune system evasion </a:t>
            </a:r>
            <a:b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metabolic reprogramming 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increased sensitivity to cancer therapies 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upregulated unfolded protein response 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E. altered epigenetic landscape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7B44097-3900-B7E5-448C-F3715406AF20}"/>
              </a:ext>
            </a:extLst>
          </p:cNvPr>
          <p:cNvSpPr/>
          <p:nvPr/>
        </p:nvSpPr>
        <p:spPr>
          <a:xfrm>
            <a:off x="0" y="5453144"/>
            <a:ext cx="6687457" cy="783772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0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4769DB-7CF4-EB9C-5205-651BA7C5BBF8}"/>
              </a:ext>
            </a:extLst>
          </p:cNvPr>
          <p:cNvSpPr txBox="1"/>
          <p:nvPr/>
        </p:nvSpPr>
        <p:spPr>
          <a:xfrm>
            <a:off x="522514" y="440397"/>
            <a:ext cx="8262257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True-Fals</a:t>
            </a:r>
            <a:r>
              <a:rPr lang="en-US" sz="36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 Questions</a:t>
            </a:r>
            <a:endParaRPr lang="en-US" sz="3600" dirty="0">
              <a:solidFill>
                <a:srgbClr val="92D050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 marR="0">
              <a:spcBef>
                <a:spcPts val="0"/>
              </a:spcBef>
              <a:spcAft>
                <a:spcPts val="1200"/>
              </a:spcAft>
            </a:pPr>
            <a:endParaRPr lang="en-US" sz="1200" dirty="0">
              <a:solidFill>
                <a:schemeClr val="tx1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 marR="0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The efficiency of the metastatic cascade is approximately 1%.</a:t>
            </a:r>
          </a:p>
          <a:p>
            <a:pPr marL="7938" marR="0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False</a:t>
            </a:r>
            <a:endParaRPr lang="en-US" sz="2800" dirty="0">
              <a:solidFill>
                <a:srgbClr val="92D050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 marR="0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Oncogene activation can promote tumor angiogenesis, even in the absence of hypoxia.</a:t>
            </a:r>
          </a:p>
          <a:p>
            <a:pPr marL="7938">
              <a:spcAft>
                <a:spcPts val="6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  <a:endParaRPr lang="en-US" sz="2800" dirty="0">
              <a:solidFill>
                <a:srgbClr val="92D050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780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4769DB-7CF4-EB9C-5205-651BA7C5BBF8}"/>
              </a:ext>
            </a:extLst>
          </p:cNvPr>
          <p:cNvSpPr txBox="1"/>
          <p:nvPr/>
        </p:nvSpPr>
        <p:spPr>
          <a:xfrm>
            <a:off x="530678" y="456848"/>
            <a:ext cx="8262257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True-Fals</a:t>
            </a:r>
            <a:r>
              <a:rPr lang="en-US" sz="36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 Questions (cont.)</a:t>
            </a:r>
            <a:endParaRPr lang="en-US" sz="3600" dirty="0">
              <a:solidFill>
                <a:srgbClr val="92D050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 marR="0">
              <a:spcBef>
                <a:spcPts val="0"/>
              </a:spcBef>
              <a:spcAft>
                <a:spcPts val="1200"/>
              </a:spcAft>
            </a:pPr>
            <a:endParaRPr lang="en-US" sz="1200" dirty="0">
              <a:solidFill>
                <a:schemeClr val="tx1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>
              <a:spcAft>
                <a:spcPts val="1200"/>
              </a:spcAft>
            </a:pPr>
            <a:r>
              <a:rPr lang="en-US" sz="26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The premetastatic niche is populated with exosomes, bone-marrow derived progenitor cells, and tumor-associated fibroblast and macrophages.</a:t>
            </a:r>
          </a:p>
          <a:p>
            <a:pPr marL="7938">
              <a:spcAft>
                <a:spcPts val="1200"/>
              </a:spcAft>
            </a:pPr>
            <a:r>
              <a:rPr lang="en-US" sz="26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  <a:endParaRPr lang="en-US" sz="2600" dirty="0">
              <a:solidFill>
                <a:srgbClr val="92D050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>
              <a:spcAft>
                <a:spcPts val="1200"/>
              </a:spcAft>
            </a:pPr>
            <a:r>
              <a:rPr lang="en-US" sz="26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Basic fibroblast growth factor (</a:t>
            </a:r>
            <a:r>
              <a:rPr lang="en-US" sz="2600" dirty="0" err="1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bFGF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) is a negative regulator of angiogenesis.</a:t>
            </a:r>
          </a:p>
          <a:p>
            <a:pPr marL="7938">
              <a:spcAft>
                <a:spcPts val="1200"/>
              </a:spcAft>
            </a:pPr>
            <a:r>
              <a:rPr lang="en-US" sz="26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701728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87EBA-469F-BE02-221C-B29F06333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3CA0E7-FCB7-3A6B-3096-EAD3E6C5E05F}"/>
              </a:ext>
            </a:extLst>
          </p:cNvPr>
          <p:cNvSpPr txBox="1"/>
          <p:nvPr/>
        </p:nvSpPr>
        <p:spPr>
          <a:xfrm>
            <a:off x="547008" y="407862"/>
            <a:ext cx="8098972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True-Fals</a:t>
            </a:r>
            <a:r>
              <a:rPr lang="en-US" sz="36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 Questions (cont.)</a:t>
            </a:r>
            <a:endParaRPr lang="en-US" sz="3600" dirty="0">
              <a:solidFill>
                <a:srgbClr val="92D050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 marR="0">
              <a:spcBef>
                <a:spcPts val="0"/>
              </a:spcBef>
              <a:spcAft>
                <a:spcPts val="1200"/>
              </a:spcAft>
            </a:pPr>
            <a:endParaRPr lang="en-US" sz="1200" dirty="0">
              <a:solidFill>
                <a:schemeClr val="tx1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Once established at a distant site,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micrometastases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can become dormant, and remain so for weeks, months or years.</a:t>
            </a:r>
          </a:p>
          <a:p>
            <a:pPr marL="7938">
              <a:spcAft>
                <a:spcPts val="1200"/>
              </a:spcAft>
            </a:pPr>
            <a:r>
              <a:rPr lang="en-US" sz="24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  <a:endParaRPr lang="en-US" sz="2400" dirty="0">
              <a:solidFill>
                <a:srgbClr val="92D050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An anti-angiogenic drug’s ability to cause transient vascular normalization could aid in the delivery of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immunotherapeutics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to solid tumors.</a:t>
            </a:r>
          </a:p>
          <a:p>
            <a:pPr marL="7938">
              <a:spcAft>
                <a:spcPts val="1200"/>
              </a:spcAft>
            </a:pPr>
            <a:r>
              <a:rPr lang="en-US" sz="24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60137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D715C-8DCF-429E-08D9-84FEA99E1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8D878C-5A08-6009-BACC-BF070987B198}"/>
              </a:ext>
            </a:extLst>
          </p:cNvPr>
          <p:cNvSpPr txBox="1"/>
          <p:nvPr/>
        </p:nvSpPr>
        <p:spPr>
          <a:xfrm>
            <a:off x="547008" y="407862"/>
            <a:ext cx="8098972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True-Fals</a:t>
            </a:r>
            <a:r>
              <a:rPr lang="en-US" sz="36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 Questions (cont.)</a:t>
            </a:r>
            <a:endParaRPr lang="en-US" sz="3600" dirty="0">
              <a:solidFill>
                <a:srgbClr val="92D050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 marR="0">
              <a:spcBef>
                <a:spcPts val="0"/>
              </a:spcBef>
              <a:spcAft>
                <a:spcPts val="1200"/>
              </a:spcAft>
            </a:pPr>
            <a:endParaRPr lang="en-US" sz="1200" dirty="0">
              <a:solidFill>
                <a:schemeClr val="tx1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Vascular remodeling occurs continuously over a tumor’s lifetime.</a:t>
            </a:r>
          </a:p>
          <a:p>
            <a:pPr marL="7938">
              <a:spcAft>
                <a:spcPts val="12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  <a:endParaRPr lang="en-US" sz="2800" dirty="0">
              <a:solidFill>
                <a:srgbClr val="92D050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>
              <a:spcAft>
                <a:spcPts val="1200"/>
              </a:spcAft>
            </a:pPr>
            <a:r>
              <a:rPr lang="en-US" sz="2800" dirty="0" err="1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Lysyl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oxidase (LOX) is both a facilitator of metastasis and an endogenous hypoxia marker.</a:t>
            </a:r>
          </a:p>
          <a:p>
            <a:pPr marL="7938">
              <a:spcAft>
                <a:spcPts val="12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518546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83D11-7209-103C-232E-E7F493BD5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9C8E18-5857-A49F-B90B-58161010CA29}"/>
              </a:ext>
            </a:extLst>
          </p:cNvPr>
          <p:cNvSpPr txBox="1"/>
          <p:nvPr/>
        </p:nvSpPr>
        <p:spPr>
          <a:xfrm>
            <a:off x="547008" y="407862"/>
            <a:ext cx="809897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True-Fals</a:t>
            </a:r>
            <a:r>
              <a:rPr lang="en-US" sz="36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 Questions (cont.)</a:t>
            </a:r>
            <a:endParaRPr lang="en-US" sz="3600" dirty="0">
              <a:solidFill>
                <a:srgbClr val="92D050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 marR="0">
              <a:spcBef>
                <a:spcPts val="0"/>
              </a:spcBef>
              <a:spcAft>
                <a:spcPts val="1200"/>
              </a:spcAft>
            </a:pPr>
            <a:endParaRPr lang="en-US" sz="1200" dirty="0">
              <a:solidFill>
                <a:schemeClr val="tx1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Tumors that co-opt normal blood vessels tend to be insensitive to anti-angiogenic therapies.</a:t>
            </a:r>
          </a:p>
          <a:p>
            <a:pPr marL="7938">
              <a:spcAft>
                <a:spcPts val="18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  <a:endParaRPr lang="en-US" sz="2800" dirty="0">
              <a:solidFill>
                <a:srgbClr val="92D050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Anti-angiogenics are only effective as first line therapies.</a:t>
            </a:r>
          </a:p>
          <a:p>
            <a:pPr marL="7938">
              <a:spcAft>
                <a:spcPts val="12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071234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90034-A4C0-8C11-397C-39B38CAFC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A1556A-4210-28B0-C778-A5223561A91C}"/>
              </a:ext>
            </a:extLst>
          </p:cNvPr>
          <p:cNvSpPr txBox="1"/>
          <p:nvPr/>
        </p:nvSpPr>
        <p:spPr>
          <a:xfrm>
            <a:off x="636814" y="48134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Immunotherapy</a:t>
            </a:r>
            <a:endParaRPr lang="en-US" sz="14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72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C82554-0A3A-DFCC-FC6F-8B28071D355A}"/>
              </a:ext>
            </a:extLst>
          </p:cNvPr>
          <p:cNvSpPr txBox="1"/>
          <p:nvPr/>
        </p:nvSpPr>
        <p:spPr>
          <a:xfrm>
            <a:off x="539007" y="344603"/>
            <a:ext cx="8065986" cy="4693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938" marR="0"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How would the addition of a radiosensitizer affect the radiation dose response curve for tumor control probability?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shift curve to the right, toward higher doses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shift curve to the left, toward lower doses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shift curve upwards, toward higher tumor control probabilities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shift curve downwards, toward lower tumor control probabilities</a:t>
            </a:r>
            <a:endParaRPr lang="en-US" sz="28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2B15C4-A40E-1B24-F7A8-38F125855DAA}"/>
              </a:ext>
            </a:extLst>
          </p:cNvPr>
          <p:cNvSpPr/>
          <p:nvPr/>
        </p:nvSpPr>
        <p:spPr>
          <a:xfrm>
            <a:off x="996556" y="2571750"/>
            <a:ext cx="7035560" cy="473529"/>
          </a:xfrm>
          <a:prstGeom prst="roundRect">
            <a:avLst/>
          </a:prstGeom>
          <a:solidFill>
            <a:srgbClr val="FFFF00">
              <a:alpha val="3914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88363-5725-6DDD-3218-901A4C60D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9720BBC-C2F5-BB8E-745E-68FB24E6D49E}"/>
              </a:ext>
            </a:extLst>
          </p:cNvPr>
          <p:cNvSpPr/>
          <p:nvPr/>
        </p:nvSpPr>
        <p:spPr>
          <a:xfrm>
            <a:off x="987879" y="3411394"/>
            <a:ext cx="1649186" cy="465365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3A98F3-7378-67FE-9B26-E9661A0990B1}"/>
              </a:ext>
            </a:extLst>
          </p:cNvPr>
          <p:cNvSpPr txBox="1"/>
          <p:nvPr/>
        </p:nvSpPr>
        <p:spPr>
          <a:xfrm>
            <a:off x="538843" y="579312"/>
            <a:ext cx="8262257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What is the target of the checkpoint inhibitor atezolizumab?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CTLA-4 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OX40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PD-1 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PD-L1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E. TIM-3</a:t>
            </a:r>
          </a:p>
        </p:txBody>
      </p:sp>
    </p:spTree>
    <p:extLst>
      <p:ext uri="{BB962C8B-B14F-4D97-AF65-F5344CB8AC3E}">
        <p14:creationId xmlns:p14="http://schemas.microsoft.com/office/powerpoint/2010/main" val="921091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88363-5725-6DDD-3218-901A4C60D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9720BBC-C2F5-BB8E-745E-68FB24E6D49E}"/>
              </a:ext>
            </a:extLst>
          </p:cNvPr>
          <p:cNvSpPr/>
          <p:nvPr/>
        </p:nvSpPr>
        <p:spPr>
          <a:xfrm>
            <a:off x="955221" y="2330903"/>
            <a:ext cx="1477736" cy="481693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3A98F3-7378-67FE-9B26-E9661A0990B1}"/>
              </a:ext>
            </a:extLst>
          </p:cNvPr>
          <p:cNvSpPr txBox="1"/>
          <p:nvPr/>
        </p:nvSpPr>
        <p:spPr>
          <a:xfrm>
            <a:off x="538843" y="579312"/>
            <a:ext cx="8262257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Of the following cancer types, which has shown the most promising responses to immunotherapy?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Lung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Breast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Prostate 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Cervix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E. Colorectal</a:t>
            </a:r>
          </a:p>
        </p:txBody>
      </p:sp>
    </p:spTree>
    <p:extLst>
      <p:ext uri="{BB962C8B-B14F-4D97-AF65-F5344CB8AC3E}">
        <p14:creationId xmlns:p14="http://schemas.microsoft.com/office/powerpoint/2010/main" val="3820823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7DCFC-4B05-FF3A-1396-D2C01C0B2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8F19DF4-0781-E133-D558-D2699F4867A8}"/>
              </a:ext>
            </a:extLst>
          </p:cNvPr>
          <p:cNvSpPr/>
          <p:nvPr/>
        </p:nvSpPr>
        <p:spPr>
          <a:xfrm>
            <a:off x="987878" y="4334256"/>
            <a:ext cx="7094765" cy="403860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E0C88-7671-EB15-83DE-990F85A093E3}"/>
              </a:ext>
            </a:extLst>
          </p:cNvPr>
          <p:cNvSpPr txBox="1"/>
          <p:nvPr/>
        </p:nvSpPr>
        <p:spPr>
          <a:xfrm>
            <a:off x="538843" y="579312"/>
            <a:ext cx="8262257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Which is NOT a way that ionizing radiation elicits an anti-tumor immune response? </a:t>
            </a:r>
          </a:p>
          <a:p>
            <a:pPr marL="406400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releases tumor antigens upon cell death 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promotes dendritic cell uptake and presentation of tumor antigens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improves T-cell recognition of tumor antigens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produces vascular normalization that improves immune cell access to the tumor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E. suppresses pro-inﬂammatory cytokine production</a:t>
            </a:r>
          </a:p>
        </p:txBody>
      </p:sp>
    </p:spTree>
    <p:extLst>
      <p:ext uri="{BB962C8B-B14F-4D97-AF65-F5344CB8AC3E}">
        <p14:creationId xmlns:p14="http://schemas.microsoft.com/office/powerpoint/2010/main" val="641778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AA5E9-3DD5-9DA0-8BC0-1C2827404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2683568-6133-CF0F-CB55-1CC8958B4E46}"/>
              </a:ext>
            </a:extLst>
          </p:cNvPr>
          <p:cNvSpPr/>
          <p:nvPr/>
        </p:nvSpPr>
        <p:spPr>
          <a:xfrm>
            <a:off x="988241" y="3670250"/>
            <a:ext cx="3875066" cy="515390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216685-FE04-6197-6BF5-AEF80ED893F0}"/>
              </a:ext>
            </a:extLst>
          </p:cNvPr>
          <p:cNvSpPr txBox="1"/>
          <p:nvPr/>
        </p:nvSpPr>
        <p:spPr>
          <a:xfrm>
            <a:off x="538843" y="579312"/>
            <a:ext cx="8262257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Which immune cell type is immuno-suppressive?</a:t>
            </a:r>
          </a:p>
          <a:p>
            <a:pPr marL="406400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CD4+ T cells</a:t>
            </a:r>
            <a:endParaRPr lang="en-US" sz="32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06400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CD8+ T cells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Dendritic cells 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Regulatory T cells</a:t>
            </a:r>
            <a:endParaRPr lang="en-US" sz="2800" dirty="0">
              <a:solidFill>
                <a:schemeClr val="tx1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E. M1 macrophages</a:t>
            </a:r>
          </a:p>
        </p:txBody>
      </p:sp>
    </p:spTree>
    <p:extLst>
      <p:ext uri="{BB962C8B-B14F-4D97-AF65-F5344CB8AC3E}">
        <p14:creationId xmlns:p14="http://schemas.microsoft.com/office/powerpoint/2010/main" val="1144134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FAF5F-551F-4200-5E40-5192322F6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95066FC-BA8D-DCFD-C304-1C6C80AC3F7E}"/>
              </a:ext>
            </a:extLst>
          </p:cNvPr>
          <p:cNvSpPr/>
          <p:nvPr/>
        </p:nvSpPr>
        <p:spPr>
          <a:xfrm>
            <a:off x="963386" y="2563586"/>
            <a:ext cx="3412672" cy="432708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DC80DE-39F3-6D16-DA0E-AB4CE3A95ABF}"/>
              </a:ext>
            </a:extLst>
          </p:cNvPr>
          <p:cNvSpPr txBox="1"/>
          <p:nvPr/>
        </p:nvSpPr>
        <p:spPr>
          <a:xfrm>
            <a:off x="498022" y="440519"/>
            <a:ext cx="8262257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0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What is the advantage of using a monoclonal antibody conjugated to an α-emitter versus a β-emitter for pain palliation from bone metastases?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higher LET &amp; RBE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shorter physical half-life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longer track length of particles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fewer radiation safety concerns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E. easier to administer</a:t>
            </a:r>
          </a:p>
        </p:txBody>
      </p:sp>
    </p:spTree>
    <p:extLst>
      <p:ext uri="{BB962C8B-B14F-4D97-AF65-F5344CB8AC3E}">
        <p14:creationId xmlns:p14="http://schemas.microsoft.com/office/powerpoint/2010/main" val="3286958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D1A52-4443-E5F3-9EF4-FCA26771A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C35C8EE-008A-2FB1-F784-E1A802AC841F}"/>
              </a:ext>
            </a:extLst>
          </p:cNvPr>
          <p:cNvSpPr/>
          <p:nvPr/>
        </p:nvSpPr>
        <p:spPr>
          <a:xfrm>
            <a:off x="939700" y="3465336"/>
            <a:ext cx="6450676" cy="495498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7983A-856F-1DAF-1F66-F4A25E8B4EA1}"/>
              </a:ext>
            </a:extLst>
          </p:cNvPr>
          <p:cNvSpPr txBox="1"/>
          <p:nvPr/>
        </p:nvSpPr>
        <p:spPr>
          <a:xfrm>
            <a:off x="498022" y="440519"/>
            <a:ext cx="826225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Which effect of radiation therap</a:t>
            </a:r>
            <a:r>
              <a:rPr lang="en-US" sz="36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y </a:t>
            </a:r>
            <a:r>
              <a:rPr lang="en-US" sz="36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is immunosuppressive? </a:t>
            </a:r>
          </a:p>
          <a:p>
            <a:pPr marL="406400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upregulation of death receptors</a:t>
            </a:r>
            <a:endParaRPr lang="en-US" sz="32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06400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release of danger-associated molecular patterns (DAMPS)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recruitment of T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regs</a:t>
            </a: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and MDSCs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increased antigen presentation by dendritic cells</a:t>
            </a:r>
          </a:p>
        </p:txBody>
      </p:sp>
    </p:spTree>
    <p:extLst>
      <p:ext uri="{BB962C8B-B14F-4D97-AF65-F5344CB8AC3E}">
        <p14:creationId xmlns:p14="http://schemas.microsoft.com/office/powerpoint/2010/main" val="1294826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D1A52-4443-E5F3-9EF4-FCA26771A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C35C8EE-008A-2FB1-F784-E1A802AC841F}"/>
              </a:ext>
            </a:extLst>
          </p:cNvPr>
          <p:cNvSpPr/>
          <p:nvPr/>
        </p:nvSpPr>
        <p:spPr>
          <a:xfrm>
            <a:off x="931535" y="3733249"/>
            <a:ext cx="3869065" cy="512179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7983A-856F-1DAF-1F66-F4A25E8B4EA1}"/>
              </a:ext>
            </a:extLst>
          </p:cNvPr>
          <p:cNvSpPr txBox="1"/>
          <p:nvPr/>
        </p:nvSpPr>
        <p:spPr>
          <a:xfrm>
            <a:off x="498022" y="440519"/>
            <a:ext cx="8262257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Which type of immunotherapy involves using a patient's own immune cells to target cancer?</a:t>
            </a:r>
            <a:r>
              <a:rPr lang="en-US" sz="36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40640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monoclonal antibodies</a:t>
            </a:r>
            <a:endParaRPr lang="en-US" sz="28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0640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cancer vaccines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checkpoint inhibitors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adoptive cell transfer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E. oncolytic viruses</a:t>
            </a:r>
            <a:endParaRPr lang="en-US" sz="2800" dirty="0">
              <a:solidFill>
                <a:schemeClr val="tx1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64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3EACE-D0DD-7178-9062-A80104A62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68CA32D-A613-291A-6FA9-6C7B6F7B9A06}"/>
              </a:ext>
            </a:extLst>
          </p:cNvPr>
          <p:cNvSpPr/>
          <p:nvPr/>
        </p:nvSpPr>
        <p:spPr>
          <a:xfrm>
            <a:off x="946205" y="3681454"/>
            <a:ext cx="7044855" cy="453224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9AD48C-D323-4754-6802-8634453F1898}"/>
              </a:ext>
            </a:extLst>
          </p:cNvPr>
          <p:cNvSpPr txBox="1"/>
          <p:nvPr/>
        </p:nvSpPr>
        <p:spPr>
          <a:xfrm>
            <a:off x="498022" y="440519"/>
            <a:ext cx="826225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Which statement about the cell surface receptor PD-1 is FALSE? </a:t>
            </a:r>
          </a:p>
          <a:p>
            <a:pPr marL="40640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Overexpression of PD-1 in CD8+ T cells is associated with T-cell exhaustion.</a:t>
            </a:r>
            <a:endParaRPr lang="en-US" sz="28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0640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Nivolumab is a monoclonal antibody that targets PD-1.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Many tumor cell types overexpress PD-1.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PD-1 binds two ligands, PD-L1 and PD-L2.</a:t>
            </a:r>
          </a:p>
        </p:txBody>
      </p:sp>
    </p:spTree>
    <p:extLst>
      <p:ext uri="{BB962C8B-B14F-4D97-AF65-F5344CB8AC3E}">
        <p14:creationId xmlns:p14="http://schemas.microsoft.com/office/powerpoint/2010/main" val="3102187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06067-463B-AA2F-F9B1-D2651D064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E23F709-91CC-6ECF-E726-B8AF39E34B01}"/>
              </a:ext>
            </a:extLst>
          </p:cNvPr>
          <p:cNvSpPr txBox="1">
            <a:spLocks/>
          </p:cNvSpPr>
          <p:nvPr/>
        </p:nvSpPr>
        <p:spPr>
          <a:xfrm>
            <a:off x="598550" y="346704"/>
            <a:ext cx="8314096" cy="4674183"/>
          </a:xfrm>
          <a:prstGeom prst="rect">
            <a:avLst/>
          </a:prstGeom>
          <a:noFill/>
          <a:effectLst/>
        </p:spPr>
        <p:txBody>
          <a:bodyPr anchor="t" anchorCtr="0"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00695C">
                  <a:lumMod val="75000"/>
                </a:srgbClr>
              </a:buClr>
              <a:buSzPct val="10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63500" dist="508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True-False Questions:</a:t>
            </a:r>
          </a:p>
          <a:p>
            <a:pPr marL="0" lvl="0" indent="0">
              <a:spcAft>
                <a:spcPts val="1800"/>
              </a:spcAft>
              <a:buClr>
                <a:srgbClr val="00695C">
                  <a:lumMod val="75000"/>
                </a:srgbClr>
              </a:buClr>
              <a:buSzPct val="100000"/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The immunomodulatory effects of radiation therapy are dose dependent.</a:t>
            </a:r>
          </a:p>
          <a:p>
            <a:pPr marL="0" indent="0">
              <a:spcAft>
                <a:spcPts val="1800"/>
              </a:spcAft>
              <a:buClr>
                <a:srgbClr val="00695C">
                  <a:lumMod val="75000"/>
                </a:srgbClr>
              </a:buClr>
              <a:buSzPct val="100000"/>
              <a:buNone/>
              <a:defRPr/>
            </a:pPr>
            <a:r>
              <a:rPr lang="en-US" sz="2800" dirty="0">
                <a:solidFill>
                  <a:srgbClr val="92D05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</a:p>
          <a:p>
            <a:pPr marL="0" indent="0">
              <a:spcAft>
                <a:spcPts val="1800"/>
              </a:spcAft>
              <a:buClr>
                <a:srgbClr val="00695C">
                  <a:lumMod val="75000"/>
                </a:srgbClr>
              </a:buClr>
              <a:buSzPct val="100000"/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CTLA-4 is expressed on the outer membrane of antigen-presenting (dendritic) cells.</a:t>
            </a:r>
          </a:p>
          <a:p>
            <a:pPr marL="0" indent="0">
              <a:spcAft>
                <a:spcPts val="1800"/>
              </a:spcAft>
              <a:buClr>
                <a:srgbClr val="00695C">
                  <a:lumMod val="75000"/>
                </a:srgbClr>
              </a:buClr>
              <a:buSzPct val="100000"/>
              <a:buNone/>
              <a:defRPr/>
            </a:pPr>
            <a:r>
              <a:rPr lang="en-US" sz="2800" dirty="0">
                <a:solidFill>
                  <a:srgbClr val="92D05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False</a:t>
            </a:r>
          </a:p>
          <a:p>
            <a:pPr marL="0" indent="0">
              <a:spcAft>
                <a:spcPts val="1800"/>
              </a:spcAft>
              <a:buClr>
                <a:srgbClr val="00695C">
                  <a:lumMod val="75000"/>
                </a:srgbClr>
              </a:buClr>
              <a:buSzPct val="100000"/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2606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5734A-F578-7C3D-CAA7-D6C41EAC4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3E113D0-FE3E-5383-AAE1-A82A360373F4}"/>
              </a:ext>
            </a:extLst>
          </p:cNvPr>
          <p:cNvSpPr txBox="1">
            <a:spLocks/>
          </p:cNvSpPr>
          <p:nvPr/>
        </p:nvSpPr>
        <p:spPr>
          <a:xfrm>
            <a:off x="598550" y="346704"/>
            <a:ext cx="7935850" cy="4674183"/>
          </a:xfrm>
          <a:prstGeom prst="rect">
            <a:avLst/>
          </a:prstGeom>
          <a:noFill/>
          <a:effectLst/>
        </p:spPr>
        <p:txBody>
          <a:bodyPr anchor="t" anchorCtr="0"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00695C">
                  <a:lumMod val="75000"/>
                </a:srgbClr>
              </a:buClr>
              <a:buSzPct val="10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63500" dist="508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True-False Questions:</a:t>
            </a:r>
          </a:p>
          <a:p>
            <a:pPr marL="0" lvl="0" indent="0">
              <a:spcAft>
                <a:spcPts val="1800"/>
              </a:spcAft>
              <a:buClr>
                <a:srgbClr val="00695C">
                  <a:lumMod val="75000"/>
                </a:srgbClr>
              </a:buClr>
              <a:buSzPct val="100000"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The likelihood that radiotherapy would illicit an anti-tumor immune response is higher the higher the tumor’s mutational burden.</a:t>
            </a:r>
          </a:p>
          <a:p>
            <a:pPr marL="0" lvl="0" indent="0">
              <a:spcAft>
                <a:spcPts val="1800"/>
              </a:spcAft>
              <a:buClr>
                <a:srgbClr val="00695C">
                  <a:lumMod val="75000"/>
                </a:srgbClr>
              </a:buClr>
              <a:buSzPct val="100000"/>
              <a:buNone/>
              <a:defRPr/>
            </a:pPr>
            <a:r>
              <a:rPr lang="en-US" sz="2400" dirty="0">
                <a:solidFill>
                  <a:srgbClr val="92D05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</a:p>
          <a:p>
            <a:pPr marL="0" lvl="0" indent="0">
              <a:spcAft>
                <a:spcPts val="1800"/>
              </a:spcAft>
              <a:buClr>
                <a:srgbClr val="00695C">
                  <a:lumMod val="75000"/>
                </a:srgbClr>
              </a:buClr>
              <a:buSzPct val="100000"/>
              <a:buNone/>
              <a:defRPr/>
            </a:pPr>
            <a:r>
              <a:rPr lang="en-US" sz="2400" dirty="0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Panitumumab is an example of an antibody-based treatment targeting the interaction of tumor cells with cytotoxic T cells.</a:t>
            </a:r>
          </a:p>
          <a:p>
            <a:pPr marL="0" indent="0">
              <a:spcAft>
                <a:spcPts val="1800"/>
              </a:spcAft>
              <a:buClr>
                <a:srgbClr val="00695C">
                  <a:lumMod val="75000"/>
                </a:srgbClr>
              </a:buClr>
              <a:buSzPct val="100000"/>
              <a:buNone/>
              <a:defRPr/>
            </a:pPr>
            <a:r>
              <a:rPr lang="en-US" sz="2400" dirty="0">
                <a:solidFill>
                  <a:srgbClr val="92D05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False</a:t>
            </a:r>
          </a:p>
          <a:p>
            <a:pPr marL="0" indent="0">
              <a:spcAft>
                <a:spcPts val="1800"/>
              </a:spcAft>
              <a:buClr>
                <a:srgbClr val="00695C">
                  <a:lumMod val="75000"/>
                </a:srgbClr>
              </a:buClr>
              <a:buSzPct val="100000"/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5322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9DC0BA-4B5E-81AB-D825-9279EB3C3D0E}"/>
              </a:ext>
            </a:extLst>
          </p:cNvPr>
          <p:cNvSpPr txBox="1"/>
          <p:nvPr/>
        </p:nvSpPr>
        <p:spPr>
          <a:xfrm>
            <a:off x="501298" y="391737"/>
            <a:ext cx="8397960" cy="41242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938" marR="0"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Which hypoxic cell radiosensitizer or hypoxic cytotoxin correctly matches its description?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Etanidazole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– hypoxia specific cytotoxin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Tirapazamine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– nitroimidazole radiosensitizer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Misonidazole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– detected in tumors using MRI 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Nimorazole – hypoxic cell sensitizer combined with radiation to treat certain head and neck cancers</a:t>
            </a:r>
            <a:endParaRPr lang="en-US" sz="28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8788DA5-D9E6-DAFA-D1DE-7BC97BCB48D2}"/>
              </a:ext>
            </a:extLst>
          </p:cNvPr>
          <p:cNvSpPr/>
          <p:nvPr/>
        </p:nvSpPr>
        <p:spPr>
          <a:xfrm>
            <a:off x="950976" y="3154302"/>
            <a:ext cx="7948282" cy="1289681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25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9ADC7-F527-B5BB-B64D-C3BCDABF3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3151DC-0A97-20F4-F272-5F2FA486215D}"/>
              </a:ext>
            </a:extLst>
          </p:cNvPr>
          <p:cNvSpPr txBox="1"/>
          <p:nvPr/>
        </p:nvSpPr>
        <p:spPr>
          <a:xfrm>
            <a:off x="636814" y="48134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Drug Resistance</a:t>
            </a:r>
            <a:endParaRPr lang="en-US" sz="14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322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FCE57-CD52-8180-5772-85553C450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0C7C52-B561-9481-4640-3C00ECBCB8F8}"/>
              </a:ext>
            </a:extLst>
          </p:cNvPr>
          <p:cNvSpPr txBox="1"/>
          <p:nvPr/>
        </p:nvSpPr>
        <p:spPr>
          <a:xfrm>
            <a:off x="461282" y="570029"/>
            <a:ext cx="8335736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Tumor cells develop multi-drug resistance to chemotherapeutics by: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silencing genes associated with drug metabolism.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upregulating genes that code for DNA repair proteins.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overexpressing p-glycoprotein on their outer cell membranes.</a:t>
            </a:r>
          </a:p>
          <a:p>
            <a:pPr marL="406400"/>
            <a:r>
              <a:rPr lang="en-US" sz="2400" dirty="0">
                <a:solidFill>
                  <a:schemeClr val="tx1"/>
                </a:solidFill>
                <a:latin typeface="+mn-lt"/>
              </a:rPr>
              <a:t>D. increasing hepatic detoxification and clearance of the chemotherapy drug(s).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A9F217E-033A-2BB9-EFDA-C26FD89E7C8A}"/>
              </a:ext>
            </a:extLst>
          </p:cNvPr>
          <p:cNvSpPr/>
          <p:nvPr/>
        </p:nvSpPr>
        <p:spPr>
          <a:xfrm>
            <a:off x="896472" y="2689370"/>
            <a:ext cx="6998606" cy="763697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07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890F1-B445-991C-8E73-3055A9D3C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3E47C0-9944-576E-F71D-CA926BB68011}"/>
              </a:ext>
            </a:extLst>
          </p:cNvPr>
          <p:cNvSpPr txBox="1"/>
          <p:nvPr/>
        </p:nvSpPr>
        <p:spPr>
          <a:xfrm>
            <a:off x="461282" y="570029"/>
            <a:ext cx="8335736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Which statement about cancer stem cells (CSCs) is FALSE?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CSCs can both self-renew and give rise to progenitor cells.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HIF-1 plays a role in maintaining the “stemness” of CSCs.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CSCs may be responsible for therapeutic resistance.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D. CSCs proliferate rapidly.</a:t>
            </a:r>
          </a:p>
          <a:p>
            <a:pPr marL="406400"/>
            <a:r>
              <a:rPr lang="en-US" sz="2400" dirty="0">
                <a:solidFill>
                  <a:schemeClr val="tx1"/>
                </a:solidFill>
                <a:latin typeface="+mn-lt"/>
              </a:rPr>
              <a:t>E. CSCs reside in hypoxic niches.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F09F5B-468D-5596-0485-D58A58E07987}"/>
              </a:ext>
            </a:extLst>
          </p:cNvPr>
          <p:cNvSpPr/>
          <p:nvPr/>
        </p:nvSpPr>
        <p:spPr>
          <a:xfrm>
            <a:off x="880569" y="3848432"/>
            <a:ext cx="3834554" cy="461176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115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A9E41-721D-112C-3E9E-0672B1AAA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F080D5-4722-8D4A-88D5-039D0864C09E}"/>
              </a:ext>
            </a:extLst>
          </p:cNvPr>
          <p:cNvSpPr txBox="1"/>
          <p:nvPr/>
        </p:nvSpPr>
        <p:spPr>
          <a:xfrm>
            <a:off x="461282" y="570029"/>
            <a:ext cx="8335736" cy="361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92D050"/>
                </a:solidFill>
                <a:latin typeface="+mn-lt"/>
              </a:rPr>
              <a:t>Which agent inactivates the epidermal growth factor receptor (EGFR)?</a:t>
            </a:r>
          </a:p>
          <a:p>
            <a:endParaRPr lang="en-US" dirty="0">
              <a:solidFill>
                <a:srgbClr val="92D050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A. bevacizumab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B. cetuximab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C.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sotorasib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pPr marL="406400"/>
            <a:r>
              <a:rPr lang="en-US" sz="3200" dirty="0">
                <a:solidFill>
                  <a:schemeClr val="tx1"/>
                </a:solidFill>
                <a:latin typeface="+mn-lt"/>
              </a:rPr>
              <a:t>D. vemurafenib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41526B5-070F-EC6E-76DF-E08ECA4B86DB}"/>
              </a:ext>
            </a:extLst>
          </p:cNvPr>
          <p:cNvSpPr/>
          <p:nvPr/>
        </p:nvSpPr>
        <p:spPr>
          <a:xfrm>
            <a:off x="878373" y="2518893"/>
            <a:ext cx="2498271" cy="465365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54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A9E41-721D-112C-3E9E-0672B1AAA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F080D5-4722-8D4A-88D5-039D0864C09E}"/>
              </a:ext>
            </a:extLst>
          </p:cNvPr>
          <p:cNvSpPr txBox="1"/>
          <p:nvPr/>
        </p:nvSpPr>
        <p:spPr>
          <a:xfrm>
            <a:off x="461282" y="570029"/>
            <a:ext cx="8470448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Which is NOT a mechanism of resistance to targeted cancer therapies?</a:t>
            </a:r>
            <a:endParaRPr lang="en-US" dirty="0">
              <a:solidFill>
                <a:srgbClr val="92D050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A. activation of alternative signaling pathways</a:t>
            </a:r>
          </a:p>
          <a:p>
            <a:pPr marL="406400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B. loss of expression of the drug target</a:t>
            </a:r>
          </a:p>
          <a:p>
            <a:pPr marL="406400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C. amplification of the drug target gene</a:t>
            </a:r>
          </a:p>
          <a:p>
            <a:pPr marL="406400"/>
            <a:r>
              <a:rPr lang="en-US" sz="3000" dirty="0">
                <a:solidFill>
                  <a:schemeClr val="tx1"/>
                </a:solidFill>
                <a:latin typeface="+mn-lt"/>
              </a:rPr>
              <a:t>D. increased drug uptake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41526B5-070F-EC6E-76DF-E08ECA4B86DB}"/>
              </a:ext>
            </a:extLst>
          </p:cNvPr>
          <p:cNvSpPr/>
          <p:nvPr/>
        </p:nvSpPr>
        <p:spPr>
          <a:xfrm>
            <a:off x="873580" y="3551464"/>
            <a:ext cx="4408714" cy="527218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1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ECA17-4972-77E9-2F0E-336207696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839BD5-B8F5-01EE-D8DF-3E67FDC429AD}"/>
              </a:ext>
            </a:extLst>
          </p:cNvPr>
          <p:cNvSpPr txBox="1"/>
          <p:nvPr/>
        </p:nvSpPr>
        <p:spPr>
          <a:xfrm>
            <a:off x="461282" y="570029"/>
            <a:ext cx="8335736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</a:rPr>
              <a:t>All have been proposed to contribute to the treatment resistant phenotype of cancer stem cells, EXCEPT: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tendency to overexpress drug efflux pumps.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ability to manipulate microenvironmental factors to drive resistance.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pre- or readily-activated DNA damage repair.</a:t>
            </a:r>
          </a:p>
          <a:p>
            <a:pPr marL="406400"/>
            <a:r>
              <a:rPr lang="en-US" sz="2800" dirty="0">
                <a:solidFill>
                  <a:schemeClr val="tx1"/>
                </a:solidFill>
                <a:latin typeface="+mn-lt"/>
              </a:rPr>
              <a:t>D. high rates of BAX/BAK oligomerization following drug exposure.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9105507-DBA3-A9E5-8AA4-39115A7C220F}"/>
              </a:ext>
            </a:extLst>
          </p:cNvPr>
          <p:cNvSpPr/>
          <p:nvPr/>
        </p:nvSpPr>
        <p:spPr>
          <a:xfrm>
            <a:off x="902227" y="4079019"/>
            <a:ext cx="6619707" cy="844411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18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83255-65A8-CFF7-3AB9-4BA396960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BE1C71-9EF1-B3D8-B5B2-C1A247E75D69}"/>
              </a:ext>
            </a:extLst>
          </p:cNvPr>
          <p:cNvSpPr txBox="1"/>
          <p:nvPr/>
        </p:nvSpPr>
        <p:spPr>
          <a:xfrm>
            <a:off x="494533" y="432668"/>
            <a:ext cx="8335736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Cellular upregulation of ABC transporter expression is an example of:</a:t>
            </a:r>
            <a:endParaRPr lang="en-US" dirty="0">
              <a:solidFill>
                <a:srgbClr val="92D050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an extrinsic drug resistance mechanism.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a drug resistance mechanism often reported in cancer stem cells.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an activating genetic alteration downstream of a targeted pathway.</a:t>
            </a:r>
          </a:p>
          <a:p>
            <a:pPr marL="406400"/>
            <a:r>
              <a:rPr lang="en-US" sz="2800" dirty="0">
                <a:solidFill>
                  <a:schemeClr val="tx1"/>
                </a:solidFill>
                <a:latin typeface="+mn-lt"/>
              </a:rPr>
              <a:t>D. a mechanism for increased drug inﬂux into cells.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3AD7B7-8757-5DB8-0403-F12759A0ADCE}"/>
              </a:ext>
            </a:extLst>
          </p:cNvPr>
          <p:cNvSpPr/>
          <p:nvPr/>
        </p:nvSpPr>
        <p:spPr>
          <a:xfrm>
            <a:off x="923455" y="2136371"/>
            <a:ext cx="7538901" cy="814647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30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83255-65A8-CFF7-3AB9-4BA396960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BE1C71-9EF1-B3D8-B5B2-C1A247E75D69}"/>
              </a:ext>
            </a:extLst>
          </p:cNvPr>
          <p:cNvSpPr txBox="1"/>
          <p:nvPr/>
        </p:nvSpPr>
        <p:spPr>
          <a:xfrm>
            <a:off x="494533" y="322601"/>
            <a:ext cx="8335736" cy="4724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000" dirty="0">
                <a:solidFill>
                  <a:srgbClr val="92D050"/>
                </a:solidFill>
                <a:latin typeface="+mn-lt"/>
              </a:rPr>
              <a:t>Tumor cells obtained from patients exhibiting clinical drug resistance frequently show one or more of the following characteristics, EXCEPT: </a:t>
            </a:r>
          </a:p>
          <a:p>
            <a:pPr marL="403225"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A. </a:t>
            </a:r>
            <a:r>
              <a:rPr lang="en-US" sz="2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</a:rPr>
              <a:t>increased ability to repair drug-induced DNA damage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</a:rPr>
              <a:t>.</a:t>
            </a:r>
            <a:endParaRPr lang="en-US" sz="2200" dirty="0">
              <a:solidFill>
                <a:schemeClr val="tx1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B. decreased cellular uptake or increased cellular efflux of drugs.</a:t>
            </a:r>
          </a:p>
          <a:p>
            <a:pPr marL="406400"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C. concomitant cross-resistance to ionizing radiation.</a:t>
            </a:r>
          </a:p>
          <a:p>
            <a:pPr marL="406400"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D. evidence of gene amplification, such as the presence of “double minute” chromosomes.</a:t>
            </a:r>
          </a:p>
          <a:p>
            <a:pPr marL="406400"/>
            <a:r>
              <a:rPr lang="en-US" sz="2200" dirty="0">
                <a:solidFill>
                  <a:schemeClr val="tx1"/>
                </a:solidFill>
                <a:latin typeface="+mn-lt"/>
              </a:rPr>
              <a:t>E. over-expression of p-glycoprotein on the outer cell membrane.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3AD7B7-8757-5DB8-0403-F12759A0ADCE}"/>
              </a:ext>
            </a:extLst>
          </p:cNvPr>
          <p:cNvSpPr/>
          <p:nvPr/>
        </p:nvSpPr>
        <p:spPr>
          <a:xfrm>
            <a:off x="922867" y="3107266"/>
            <a:ext cx="6671734" cy="406400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19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83255-65A8-CFF7-3AB9-4BA396960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BE1C71-9EF1-B3D8-B5B2-C1A247E75D69}"/>
              </a:ext>
            </a:extLst>
          </p:cNvPr>
          <p:cNvSpPr txBox="1"/>
          <p:nvPr/>
        </p:nvSpPr>
        <p:spPr>
          <a:xfrm>
            <a:off x="494533" y="322601"/>
            <a:ext cx="833573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How do tumor heterogeneity and clonal evolution contribute to drug resistance? They: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</a:t>
            </a: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</a:rPr>
              <a:t>promote a uniform drug response in all tumor cells.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limit the emergence of resistant clones.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provide a pool of diverse cells with varying drug sensitivities.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D. suppress genetic mutations in tumor cells.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3AD7B7-8757-5DB8-0403-F12759A0ADCE}"/>
              </a:ext>
            </a:extLst>
          </p:cNvPr>
          <p:cNvSpPr/>
          <p:nvPr/>
        </p:nvSpPr>
        <p:spPr>
          <a:xfrm>
            <a:off x="914702" y="3116600"/>
            <a:ext cx="6914848" cy="769599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26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41A1C-A25E-353A-EF22-A7B35CC0E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92BD0D-07C1-85F7-F05D-A16E3DD4FC8F}"/>
              </a:ext>
            </a:extLst>
          </p:cNvPr>
          <p:cNvSpPr txBox="1"/>
          <p:nvPr/>
        </p:nvSpPr>
        <p:spPr>
          <a:xfrm>
            <a:off x="547008" y="407862"/>
            <a:ext cx="8098972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True-Fals</a:t>
            </a:r>
            <a:r>
              <a:rPr lang="en-US" sz="36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 Questions</a:t>
            </a:r>
            <a:endParaRPr lang="en-US" sz="3600" dirty="0">
              <a:solidFill>
                <a:srgbClr val="92D050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 marR="0">
              <a:spcBef>
                <a:spcPts val="0"/>
              </a:spcBef>
              <a:spcAft>
                <a:spcPts val="1200"/>
              </a:spcAft>
            </a:pPr>
            <a:endParaRPr lang="en-US" sz="1200" dirty="0">
              <a:solidFill>
                <a:schemeClr val="tx1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In many cases, drug resistant tumor cells pre-date exposure to the drug.</a:t>
            </a:r>
          </a:p>
          <a:p>
            <a:pPr marL="7938">
              <a:spcAft>
                <a:spcPts val="12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  <a:endParaRPr lang="en-US" sz="2800" dirty="0">
              <a:solidFill>
                <a:srgbClr val="92D050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Resistance to the mutant BRAF-targeted agent vemurafenib develops because the drug is rapidly </a:t>
            </a:r>
            <a:r>
              <a:rPr lang="en-US" sz="2800" dirty="0" err="1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effluxed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from tumor cells.</a:t>
            </a:r>
          </a:p>
          <a:p>
            <a:pPr marL="7938">
              <a:spcAft>
                <a:spcPts val="12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495073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9DC0BA-4B5E-81AB-D825-9279EB3C3D0E}"/>
              </a:ext>
            </a:extLst>
          </p:cNvPr>
          <p:cNvSpPr txBox="1"/>
          <p:nvPr/>
        </p:nvSpPr>
        <p:spPr>
          <a:xfrm>
            <a:off x="468641" y="481544"/>
            <a:ext cx="8397960" cy="39857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  <a:tabLst>
                <a:tab pos="228600" algn="l"/>
              </a:tabLst>
            </a:pPr>
            <a:r>
              <a:rPr lang="en-US" sz="3000" dirty="0" err="1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Bioreductive</a:t>
            </a:r>
            <a:r>
              <a:rPr lang="en-US" sz="3000" dirty="0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 drugs such as </a:t>
            </a:r>
            <a:r>
              <a:rPr lang="en-US" sz="3000" dirty="0" err="1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tirapazamine</a:t>
            </a:r>
            <a:r>
              <a:rPr lang="en-US" sz="3000" dirty="0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 help eliminate hypoxic cells in tumors by: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 </a:t>
            </a:r>
            <a:r>
              <a:rPr lang="en-US" sz="26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A. incorporating into their cellular DNA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B. protecting aerobic cells so that higher radiation doses can be delivered safely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C. killing them						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D. substituting for oxygen in free radical reactions</a:t>
            </a:r>
          </a:p>
          <a:p>
            <a:pPr marL="463550" marR="0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E. inhibiting sublethal damage recovery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8788DA5-D9E6-DAFA-D1DE-7BC97BCB48D2}"/>
              </a:ext>
            </a:extLst>
          </p:cNvPr>
          <p:cNvSpPr/>
          <p:nvPr/>
        </p:nvSpPr>
        <p:spPr>
          <a:xfrm>
            <a:off x="996043" y="3045131"/>
            <a:ext cx="2130878" cy="432707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1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2F4D1-A0D8-DE4C-BB65-189F0C193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61AE75-55C3-0BB0-EF02-FFF503C222D4}"/>
              </a:ext>
            </a:extLst>
          </p:cNvPr>
          <p:cNvSpPr txBox="1"/>
          <p:nvPr/>
        </p:nvSpPr>
        <p:spPr>
          <a:xfrm>
            <a:off x="636814" y="48134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>
              <a:spcAft>
                <a:spcPts val="1200"/>
              </a:spcAft>
            </a:pPr>
            <a:r>
              <a:rPr lang="en-US" sz="14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Normal  Tissue &amp; Tumor Cell Kinetics</a:t>
            </a:r>
          </a:p>
        </p:txBody>
      </p:sp>
    </p:spTree>
    <p:extLst>
      <p:ext uri="{BB962C8B-B14F-4D97-AF65-F5344CB8AC3E}">
        <p14:creationId xmlns:p14="http://schemas.microsoft.com/office/powerpoint/2010/main" val="2486765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92447-594C-861F-A989-F29FE1ED6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F726D5-09B6-9E30-1316-2A60D5E1116B}"/>
              </a:ext>
            </a:extLst>
          </p:cNvPr>
          <p:cNvSpPr txBox="1"/>
          <p:nvPr/>
        </p:nvSpPr>
        <p:spPr>
          <a:xfrm>
            <a:off x="469594" y="445338"/>
            <a:ext cx="8508151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The percent labeled mitosis technique is used to determine:</a:t>
            </a:r>
            <a:endParaRPr lang="en-US" dirty="0">
              <a:solidFill>
                <a:srgbClr val="92D050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a tumor’s potential doubling time (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Tpot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).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cell cycle phase durations for proliferating cells </a:t>
            </a:r>
            <a:r>
              <a:rPr lang="en-US" sz="2800" i="1" dirty="0">
                <a:solidFill>
                  <a:schemeClr val="tx1"/>
                </a:solidFill>
                <a:latin typeface="+mn-lt"/>
              </a:rPr>
              <a:t>in vivo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the repopulation rate in an irradiated normal tissue.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D. a tumor’s apoptotic fraction after irradiation.</a:t>
            </a:r>
          </a:p>
          <a:p>
            <a:pPr marL="406400"/>
            <a:r>
              <a:rPr lang="en-US" sz="2800" dirty="0">
                <a:solidFill>
                  <a:schemeClr val="tx1"/>
                </a:solidFill>
                <a:latin typeface="+mn-lt"/>
              </a:rPr>
              <a:t>E. a tissue’s mitotic index.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08D7244-4C6C-B538-D080-40F4613E2CE3}"/>
              </a:ext>
            </a:extLst>
          </p:cNvPr>
          <p:cNvSpPr/>
          <p:nvPr/>
        </p:nvSpPr>
        <p:spPr>
          <a:xfrm>
            <a:off x="906829" y="2106385"/>
            <a:ext cx="7896349" cy="877884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81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4C36E-122F-F541-E272-62253D672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CEE7CD-C3E4-C19F-CC75-6B619F341E7D}"/>
              </a:ext>
            </a:extLst>
          </p:cNvPr>
          <p:cNvSpPr txBox="1"/>
          <p:nvPr/>
        </p:nvSpPr>
        <p:spPr>
          <a:xfrm>
            <a:off x="527784" y="509647"/>
            <a:ext cx="8508151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The </a:t>
            </a:r>
            <a:r>
              <a:rPr lang="en-US" sz="3600" dirty="0" err="1">
                <a:solidFill>
                  <a:srgbClr val="92D050"/>
                </a:solidFill>
                <a:latin typeface="+mn-lt"/>
              </a:rPr>
              <a:t>T</a:t>
            </a:r>
            <a:r>
              <a:rPr lang="en-US" sz="2800" dirty="0" err="1">
                <a:solidFill>
                  <a:srgbClr val="92D050"/>
                </a:solidFill>
                <a:latin typeface="+mn-lt"/>
              </a:rPr>
              <a:t>pot</a:t>
            </a:r>
            <a:r>
              <a:rPr lang="en-US" sz="3600" dirty="0">
                <a:solidFill>
                  <a:srgbClr val="92D050"/>
                </a:solidFill>
                <a:latin typeface="+mn-lt"/>
              </a:rPr>
              <a:t> for many head and neck cancers is in the range of: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A. 1-2 days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B. 3-5 days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C. 6-10 days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D. 25-40 days</a:t>
            </a:r>
          </a:p>
          <a:p>
            <a:pPr marL="406400"/>
            <a:r>
              <a:rPr lang="en-US" sz="3200" dirty="0">
                <a:solidFill>
                  <a:schemeClr val="tx1"/>
                </a:solidFill>
                <a:latin typeface="+mn-lt"/>
              </a:rPr>
              <a:t>E. ≥50 days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B9E2683-46ED-35A0-DCD0-853B0A734F0C}"/>
              </a:ext>
            </a:extLst>
          </p:cNvPr>
          <p:cNvSpPr/>
          <p:nvPr/>
        </p:nvSpPr>
        <p:spPr>
          <a:xfrm>
            <a:off x="997528" y="2391873"/>
            <a:ext cx="2111433" cy="490451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34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CD4C0-F7F7-AB37-1408-6AC2B6E5F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73CFA8-1CC8-C79F-4226-42C234175D28}"/>
              </a:ext>
            </a:extLst>
          </p:cNvPr>
          <p:cNvSpPr txBox="1"/>
          <p:nvPr/>
        </p:nvSpPr>
        <p:spPr>
          <a:xfrm>
            <a:off x="527784" y="509647"/>
            <a:ext cx="850815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</a:rPr>
              <a:t>The </a:t>
            </a:r>
            <a:r>
              <a:rPr lang="en-US" sz="2800" dirty="0" err="1">
                <a:solidFill>
                  <a:srgbClr val="92D050"/>
                </a:solidFill>
                <a:latin typeface="+mn-lt"/>
              </a:rPr>
              <a:t>T</a:t>
            </a:r>
            <a:r>
              <a:rPr lang="en-US" sz="2400" dirty="0" err="1">
                <a:solidFill>
                  <a:srgbClr val="92D050"/>
                </a:solidFill>
                <a:latin typeface="+mn-lt"/>
              </a:rPr>
              <a:t>pot</a:t>
            </a:r>
            <a:r>
              <a:rPr lang="en-US" sz="2800" dirty="0">
                <a:solidFill>
                  <a:srgbClr val="92D050"/>
                </a:solidFill>
                <a:latin typeface="+mn-lt"/>
              </a:rPr>
              <a:t> for a tumor can be calculated from the cell cycle time of the cells comprising the tumor, the tumor’s growth fraction, and based on the assumption that the cell loss factor is: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A. 0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B. 0.2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C. 0.6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D. 1.0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BD96C7-1CEE-EA2B-7CEE-CD7004FF095F}"/>
              </a:ext>
            </a:extLst>
          </p:cNvPr>
          <p:cNvSpPr/>
          <p:nvPr/>
        </p:nvSpPr>
        <p:spPr>
          <a:xfrm>
            <a:off x="964640" y="2505559"/>
            <a:ext cx="831272" cy="482301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04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05998-01A8-8701-8DBC-FB68AECC5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C2FB22-88EA-DA1C-C8B9-300D161F2F31}"/>
              </a:ext>
            </a:extLst>
          </p:cNvPr>
          <p:cNvSpPr txBox="1"/>
          <p:nvPr/>
        </p:nvSpPr>
        <p:spPr>
          <a:xfrm>
            <a:off x="469594" y="445338"/>
            <a:ext cx="8508151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Which statement is TRUE concerning the cell cycle kinetics of human tumors?</a:t>
            </a:r>
          </a:p>
          <a:p>
            <a:pPr marL="406400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The growth fraction of a tumor represents the proportion of cells capable of transplanting the tumor.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A tumor's growth rate generally increases with increasing tumor size.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The rate of cell loss is usually the major factor that determines a tumor’s volume doubling time.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D. A tumor's volume doubling time is largely determined by the cell cycle times of its constituent cells.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BC3A4FD-1C57-B74F-916C-AA7C6CABCCEA}"/>
              </a:ext>
            </a:extLst>
          </p:cNvPr>
          <p:cNvSpPr/>
          <p:nvPr/>
        </p:nvSpPr>
        <p:spPr>
          <a:xfrm>
            <a:off x="898516" y="3308464"/>
            <a:ext cx="7314459" cy="748147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05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1ED88-FABC-4ABD-2746-5492E94EF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D60B5C-F888-DEA6-5909-98AA50C4128F}"/>
              </a:ext>
            </a:extLst>
          </p:cNvPr>
          <p:cNvSpPr txBox="1"/>
          <p:nvPr/>
        </p:nvSpPr>
        <p:spPr>
          <a:xfrm>
            <a:off x="469595" y="445338"/>
            <a:ext cx="8266192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Which statement about cell loss from tumors is TRUE?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Distant metastases develop from many of the ”lost” cells.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The cell loss factor is determined using pulse labelling of S phase cells.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Tumors with high cell loss rates tend to regress slowly after irradiation.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D. Cell loss factors for some human carcinomas can be as high as 90%.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FE6BB61-6D92-144B-803F-190F66A2D27F}"/>
              </a:ext>
            </a:extLst>
          </p:cNvPr>
          <p:cNvSpPr/>
          <p:nvPr/>
        </p:nvSpPr>
        <p:spPr>
          <a:xfrm>
            <a:off x="873579" y="4253593"/>
            <a:ext cx="7633607" cy="742950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594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6B313-056B-DB80-78C1-2CAF31E2D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48CD57-FA22-EAFF-EC2F-0D70F1E1514A}"/>
              </a:ext>
            </a:extLst>
          </p:cNvPr>
          <p:cNvSpPr txBox="1"/>
          <p:nvPr/>
        </p:nvSpPr>
        <p:spPr>
          <a:xfrm>
            <a:off x="469594" y="445338"/>
            <a:ext cx="8508151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</a:rPr>
              <a:t>Using the Rubin and </a:t>
            </a:r>
            <a:r>
              <a:rPr lang="en-US" sz="2800" dirty="0" err="1">
                <a:solidFill>
                  <a:srgbClr val="92D050"/>
                </a:solidFill>
                <a:latin typeface="+mn-lt"/>
              </a:rPr>
              <a:t>Cassarett</a:t>
            </a:r>
            <a:r>
              <a:rPr lang="en-US" sz="2800" dirty="0">
                <a:solidFill>
                  <a:srgbClr val="92D050"/>
                </a:solidFill>
                <a:latin typeface="+mn-lt"/>
              </a:rPr>
              <a:t> tissue classiﬁcation system, which is the correct sequence of cell types from most radioresistant to most radiosensitive? </a:t>
            </a:r>
          </a:p>
          <a:p>
            <a:pPr marL="406400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A. vegetative intermitotic / differentiating intermitotic / reverting postmitotic / ﬁxed postmitotic </a:t>
            </a:r>
          </a:p>
          <a:p>
            <a:pPr marL="406400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B. differentiating intermitotic / vegetative intermitotic / reverting postmitotic / ﬁxed postmitotic</a:t>
            </a:r>
          </a:p>
          <a:p>
            <a:pPr marL="406400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C. reverting postmitotic / ﬁxed postmitotic / differentiating intermitotic / vegetative intermitotic</a:t>
            </a:r>
          </a:p>
          <a:p>
            <a:pPr marL="406400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D. ﬁxed postmitotic / reverting postmitotic / differentiating intermitotic / vegetative intermitotic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FE44108-DFEC-6E95-03B5-A66BE363FA45}"/>
              </a:ext>
            </a:extLst>
          </p:cNvPr>
          <p:cNvSpPr/>
          <p:nvPr/>
        </p:nvSpPr>
        <p:spPr>
          <a:xfrm>
            <a:off x="914770" y="4012324"/>
            <a:ext cx="7898154" cy="685838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81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31726-A495-445F-4C4F-0137AAF2A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0DF408-96FA-EF90-339F-D14B4803BB53}"/>
              </a:ext>
            </a:extLst>
          </p:cNvPr>
          <p:cNvSpPr txBox="1"/>
          <p:nvPr/>
        </p:nvSpPr>
        <p:spPr>
          <a:xfrm>
            <a:off x="469594" y="445338"/>
            <a:ext cx="8508151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What is the typical shape of a solid tumor growth curve?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A. linear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B. linear-quadratic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C. exponential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D. Gompertzian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E. sigmoid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D76F719-16C8-C4A2-4109-4D88E4B85888}"/>
              </a:ext>
            </a:extLst>
          </p:cNvPr>
          <p:cNvSpPr/>
          <p:nvPr/>
        </p:nvSpPr>
        <p:spPr>
          <a:xfrm>
            <a:off x="914400" y="3538330"/>
            <a:ext cx="2934031" cy="500933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95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684E1-E600-0B7E-2428-A254B62DD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66D5DB-0153-CAFB-DF02-5FC24F2F6F87}"/>
              </a:ext>
            </a:extLst>
          </p:cNvPr>
          <p:cNvSpPr txBox="1"/>
          <p:nvPr/>
        </p:nvSpPr>
        <p:spPr>
          <a:xfrm>
            <a:off x="469594" y="445338"/>
            <a:ext cx="850815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How would a tumor with a short cell cycle time, a low growth fraction and a high cell loss rate behave before and in response to radiation therapy?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grow slowly / regress rapidly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grow slowly / regress slowly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grow rapidly / regress slowly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D. grow rapidly / regress rapidly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791B083-2281-4D2D-D020-EF9D44FD393D}"/>
              </a:ext>
            </a:extLst>
          </p:cNvPr>
          <p:cNvSpPr/>
          <p:nvPr/>
        </p:nvSpPr>
        <p:spPr>
          <a:xfrm>
            <a:off x="890546" y="2671639"/>
            <a:ext cx="5041127" cy="500931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989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8C717-75D4-5C4D-DCC9-CB19EF71D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D6694B-22CC-01C1-2EDC-DFA6F6AC1C52}"/>
              </a:ext>
            </a:extLst>
          </p:cNvPr>
          <p:cNvSpPr txBox="1"/>
          <p:nvPr/>
        </p:nvSpPr>
        <p:spPr>
          <a:xfrm>
            <a:off x="469594" y="445338"/>
            <a:ext cx="850815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Which set of tumor kinetic parameters is correctly ordered from shortest to longest duration? </a:t>
            </a:r>
            <a:r>
              <a:rPr lang="en-US" sz="2400" dirty="0">
                <a:solidFill>
                  <a:srgbClr val="92D050"/>
                </a:solidFill>
                <a:latin typeface="+mn-lt"/>
              </a:rPr>
              <a:t>(Abbreviations: Tc = cell cycle time; Td = tumor volume doubling time; </a:t>
            </a:r>
            <a:r>
              <a:rPr lang="en-US" sz="2400" dirty="0" err="1">
                <a:solidFill>
                  <a:srgbClr val="92D050"/>
                </a:solidFill>
                <a:latin typeface="+mn-lt"/>
              </a:rPr>
              <a:t>T</a:t>
            </a:r>
            <a:r>
              <a:rPr lang="en-US" sz="2000" dirty="0" err="1">
                <a:solidFill>
                  <a:srgbClr val="92D050"/>
                </a:solidFill>
                <a:latin typeface="+mn-lt"/>
              </a:rPr>
              <a:t>pot</a:t>
            </a:r>
            <a:r>
              <a:rPr lang="en-US" sz="2400" dirty="0">
                <a:solidFill>
                  <a:srgbClr val="92D050"/>
                </a:solidFill>
                <a:latin typeface="+mn-lt"/>
              </a:rPr>
              <a:t> = tumor potential doubling time; Ts = duration of S phase)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Ts &lt; Tc &lt; Td &lt;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T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pot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Ts &lt; Tc &lt;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T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pot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&lt; Td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Ts &lt;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T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pot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&lt; Tc &lt; Td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D.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T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pot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&lt; Ts &lt; Tc &lt; Td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E7010A4-72F1-D0D9-18C7-8B8B1E066890}"/>
              </a:ext>
            </a:extLst>
          </p:cNvPr>
          <p:cNvSpPr/>
          <p:nvPr/>
        </p:nvSpPr>
        <p:spPr>
          <a:xfrm>
            <a:off x="892649" y="3379816"/>
            <a:ext cx="3619530" cy="500931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03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9DC0BA-4B5E-81AB-D825-9279EB3C3D0E}"/>
              </a:ext>
            </a:extLst>
          </p:cNvPr>
          <p:cNvSpPr txBox="1"/>
          <p:nvPr/>
        </p:nvSpPr>
        <p:spPr>
          <a:xfrm>
            <a:off x="468641" y="481544"/>
            <a:ext cx="8397960" cy="42627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  <a:tabLst>
                <a:tab pos="228600" algn="l"/>
              </a:tabLs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Which radiosensitizer depends on the presence of rapidly proliferating cells for its action?  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A. hyperbaric oxygen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misonidazole</a:t>
            </a:r>
            <a:endParaRPr lang="en-US" sz="2800" dirty="0">
              <a:solidFill>
                <a:schemeClr val="tx1"/>
              </a:solidFill>
              <a:effectLst/>
              <a:latin typeface="+mn-lt"/>
              <a:ea typeface="Times"/>
              <a:cs typeface="Times New Roman" panose="02020603050405020304" pitchFamily="18" charset="0"/>
            </a:endParaRP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C. 5’-bromodeoxyuridine	</a:t>
            </a:r>
            <a:endParaRPr lang="en-US" sz="2800" dirty="0">
              <a:solidFill>
                <a:schemeClr val="tx1"/>
              </a:solidFill>
              <a:latin typeface="+mn-lt"/>
              <a:ea typeface="Times"/>
              <a:cs typeface="Times New Roman" panose="02020603050405020304" pitchFamily="18" charset="0"/>
            </a:endParaRPr>
          </a:p>
          <a:p>
            <a:pPr marL="34925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Fluosol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 DA®</a:t>
            </a:r>
          </a:p>
          <a:p>
            <a:pPr marL="34925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E. </a:t>
            </a:r>
            <a:r>
              <a:rPr lang="en-US" sz="2800" dirty="0" err="1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amifostine</a:t>
            </a:r>
            <a:endParaRPr lang="en-US" sz="2800" dirty="0">
              <a:solidFill>
                <a:schemeClr val="tx1"/>
              </a:solidFill>
              <a:effectLst/>
              <a:latin typeface="+mn-lt"/>
              <a:ea typeface="Times"/>
              <a:cs typeface="Times New Roman" panose="020206030504050203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8788DA5-D9E6-DAFA-D1DE-7BC97BCB48D2}"/>
              </a:ext>
            </a:extLst>
          </p:cNvPr>
          <p:cNvSpPr/>
          <p:nvPr/>
        </p:nvSpPr>
        <p:spPr>
          <a:xfrm>
            <a:off x="865413" y="3249385"/>
            <a:ext cx="3959680" cy="432707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49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F6DDC-723A-6679-4203-09A262845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A5D226-89A4-A04A-BEC0-C104AB8C9BCC}"/>
              </a:ext>
            </a:extLst>
          </p:cNvPr>
          <p:cNvSpPr txBox="1"/>
          <p:nvPr/>
        </p:nvSpPr>
        <p:spPr>
          <a:xfrm>
            <a:off x="469594" y="445338"/>
            <a:ext cx="8508151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What is the approximate range of cell cycle (T</a:t>
            </a:r>
            <a:r>
              <a:rPr lang="en-US" sz="28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c</a:t>
            </a: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) and volume doubling (T</a:t>
            </a:r>
            <a:r>
              <a:rPr lang="en-US" sz="28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d</a:t>
            </a: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) times for human carcinomas?</a:t>
            </a:r>
            <a:r>
              <a:rPr lang="en-US" sz="4400" dirty="0">
                <a:effectLst/>
              </a:rPr>
              <a:t> </a:t>
            </a:r>
            <a:endParaRPr lang="en-US" sz="4400" dirty="0">
              <a:solidFill>
                <a:schemeClr val="tx1"/>
              </a:solidFill>
              <a:latin typeface="+mn-lt"/>
            </a:endParaRPr>
          </a:p>
          <a:p>
            <a:pPr marL="401638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c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1 to 5 days and 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d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20 to 30 days 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c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1 to 5 days and 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d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60 to 100 days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c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0.1 to 1 days and 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d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60 to 100 days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D. 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c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1 to 5 days and 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d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120 to 300 days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88DFB-838D-D652-A34B-3956094635BF}"/>
              </a:ext>
            </a:extLst>
          </p:cNvPr>
          <p:cNvSpPr/>
          <p:nvPr/>
        </p:nvSpPr>
        <p:spPr>
          <a:xfrm>
            <a:off x="914400" y="2862072"/>
            <a:ext cx="6574536" cy="474099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92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B141B-3466-B825-4D25-7E542A4E5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520CA4-7FCF-2D89-EDED-6EC213CBCB67}"/>
              </a:ext>
            </a:extLst>
          </p:cNvPr>
          <p:cNvSpPr txBox="1"/>
          <p:nvPr/>
        </p:nvSpPr>
        <p:spPr>
          <a:xfrm>
            <a:off x="469595" y="445338"/>
            <a:ext cx="8227366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True-False Questions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Mitotic activity in a tissue roughly predicts when it will respond to radiation, but not if or how severely.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1800"/>
              </a:spcAft>
            </a:pP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9364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CC800-4845-F5EC-5099-245063ABA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55517F-53BA-1660-D7C6-1CB3740CA9FD}"/>
              </a:ext>
            </a:extLst>
          </p:cNvPr>
          <p:cNvSpPr txBox="1"/>
          <p:nvPr/>
        </p:nvSpPr>
        <p:spPr>
          <a:xfrm>
            <a:off x="636814" y="48134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Early &amp; Late Effects</a:t>
            </a:r>
            <a:endParaRPr lang="en-US" sz="14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438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4A3F1-E7EF-DA2F-D5CC-C67266073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1AB48E-8D11-8D50-E239-5C3635B33DA0}"/>
              </a:ext>
            </a:extLst>
          </p:cNvPr>
          <p:cNvSpPr txBox="1"/>
          <p:nvPr/>
        </p:nvSpPr>
        <p:spPr>
          <a:xfrm>
            <a:off x="461282" y="570029"/>
            <a:ext cx="8335736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The time to death from the gastrointestinal syndrome is:</a:t>
            </a:r>
            <a:endParaRPr lang="en-US" dirty="0">
              <a:solidFill>
                <a:srgbClr val="92D050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A. &lt;1 day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B. 1-3 days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C. 7-10 days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D. 20-30 days</a:t>
            </a:r>
          </a:p>
          <a:p>
            <a:pPr marL="406400"/>
            <a:r>
              <a:rPr lang="en-US" sz="3200" dirty="0">
                <a:solidFill>
                  <a:schemeClr val="tx1"/>
                </a:solidFill>
                <a:latin typeface="+mn-lt"/>
              </a:rPr>
              <a:t>E. 60-90 days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6D157F6-42CB-2ACA-EBCA-791C23EDB5B5}"/>
              </a:ext>
            </a:extLst>
          </p:cNvPr>
          <p:cNvSpPr/>
          <p:nvPr/>
        </p:nvSpPr>
        <p:spPr>
          <a:xfrm>
            <a:off x="906237" y="2914650"/>
            <a:ext cx="2408464" cy="473528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72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EA7B8-64AA-F07E-5F40-159F1872D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DE67FE-6932-5954-8F62-2CE7D505F0C5}"/>
              </a:ext>
            </a:extLst>
          </p:cNvPr>
          <p:cNvSpPr txBox="1"/>
          <p:nvPr/>
        </p:nvSpPr>
        <p:spPr>
          <a:xfrm>
            <a:off x="461281" y="570029"/>
            <a:ext cx="8250012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000" dirty="0">
                <a:solidFill>
                  <a:srgbClr val="92D050"/>
                </a:solidFill>
                <a:latin typeface="+mn-lt"/>
              </a:rPr>
              <a:t>What feature of radiation-induced cataracts differs from age-related cataracts? Radiation-induced cataracts: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form in the deep central part of the lens.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occur peripherally rather than centrally.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also increase intra-ocular pressure.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D. resolve within a decade of irradiation.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1635B00-1DB9-2D25-482A-93AE12279D79}"/>
              </a:ext>
            </a:extLst>
          </p:cNvPr>
          <p:cNvSpPr/>
          <p:nvPr/>
        </p:nvSpPr>
        <p:spPr>
          <a:xfrm>
            <a:off x="909340" y="2225520"/>
            <a:ext cx="6800849" cy="446386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72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689A2-71C8-7F1F-2AD5-D04320A39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4253ED-2973-9C91-69C0-2ABB48425EBC}"/>
              </a:ext>
            </a:extLst>
          </p:cNvPr>
          <p:cNvSpPr txBox="1"/>
          <p:nvPr/>
        </p:nvSpPr>
        <p:spPr>
          <a:xfrm>
            <a:off x="385081" y="463349"/>
            <a:ext cx="787500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</a:rPr>
              <a:t>Which is the correct temporal sequence for the appearance of the stated radiation effect on peripheral blood components?</a:t>
            </a:r>
          </a:p>
          <a:p>
            <a:pPr marL="406400"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A. lymphocytopenia, granulocytopenia, thrombocytopenia, anemia </a:t>
            </a:r>
          </a:p>
          <a:p>
            <a:pPr marL="406400"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B. anemia, lymphocytopenia, granulocytopenia, thrombocytopenia </a:t>
            </a:r>
          </a:p>
          <a:p>
            <a:pPr marL="406400"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C. granulocytopenia, thrombocytopenia, anemia, lymphocytopenia </a:t>
            </a:r>
          </a:p>
          <a:p>
            <a:pPr marL="406400"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D. lymphocytopenia, thrombocytopenia, anemia, granulocytopenia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9A601D7-9DDC-47B2-1748-1A5802C22D99}"/>
              </a:ext>
            </a:extLst>
          </p:cNvPr>
          <p:cNvSpPr/>
          <p:nvPr/>
        </p:nvSpPr>
        <p:spPr>
          <a:xfrm>
            <a:off x="810280" y="2011680"/>
            <a:ext cx="7295070" cy="693420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06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98975-00A5-310D-8E05-62B7CD775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4CAC9F-ADB5-8690-4A77-8BDCD6F6B218}"/>
              </a:ext>
            </a:extLst>
          </p:cNvPr>
          <p:cNvSpPr txBox="1"/>
          <p:nvPr/>
        </p:nvSpPr>
        <p:spPr>
          <a:xfrm>
            <a:off x="533470" y="434519"/>
            <a:ext cx="825001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000" dirty="0">
                <a:solidFill>
                  <a:srgbClr val="92D050"/>
                </a:solidFill>
                <a:latin typeface="+mn-lt"/>
              </a:rPr>
              <a:t>Following total body irradiation with an acute dose of 10 </a:t>
            </a:r>
            <a:r>
              <a:rPr lang="en-US" sz="3000" dirty="0" err="1">
                <a:solidFill>
                  <a:srgbClr val="92D050"/>
                </a:solidFill>
                <a:latin typeface="+mn-lt"/>
              </a:rPr>
              <a:t>Sv</a:t>
            </a:r>
            <a:r>
              <a:rPr lang="en-US" sz="3000" dirty="0">
                <a:solidFill>
                  <a:srgbClr val="92D050"/>
                </a:solidFill>
                <a:latin typeface="+mn-lt"/>
              </a:rPr>
              <a:t>, which normal tissue reaction/complication would manifest the earliest?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breakdown of villi in the gut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lung ﬁbrosis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male sterility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D. moist desquamation of the skin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E. paraplegia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1F0BDF1-9800-4FF8-27EC-FEECF639443D}"/>
              </a:ext>
            </a:extLst>
          </p:cNvPr>
          <p:cNvSpPr/>
          <p:nvPr/>
        </p:nvSpPr>
        <p:spPr>
          <a:xfrm>
            <a:off x="963898" y="2531602"/>
            <a:ext cx="4883449" cy="480599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2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FA900-749F-02BA-9949-4AA4B4FBF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0E9D8D-0CAD-CE12-896E-3AF03E5C8B8A}"/>
              </a:ext>
            </a:extLst>
          </p:cNvPr>
          <p:cNvSpPr txBox="1"/>
          <p:nvPr/>
        </p:nvSpPr>
        <p:spPr>
          <a:xfrm>
            <a:off x="533470" y="434519"/>
            <a:ext cx="8250012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During the first 2 weeks of gestation, radiation exposure of an embryo usually causes:</a:t>
            </a:r>
            <a:r>
              <a:rPr lang="en-US" sz="3200" dirty="0">
                <a:solidFill>
                  <a:srgbClr val="92D050"/>
                </a:solidFill>
                <a:effectLst/>
                <a:latin typeface="+mn-lt"/>
              </a:rPr>
              <a:t> </a:t>
            </a:r>
          </a:p>
          <a:p>
            <a:pPr marL="406400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A. growth retardation. </a:t>
            </a:r>
          </a:p>
          <a:p>
            <a:pPr marL="406400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B. intellectual impairment(s). </a:t>
            </a:r>
          </a:p>
          <a:p>
            <a:pPr marL="406400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C. microcephaly.</a:t>
            </a:r>
          </a:p>
          <a:p>
            <a:pPr marL="406400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D. congenital </a:t>
            </a: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malformation(s). </a:t>
            </a:r>
            <a:endParaRPr lang="en-US" sz="3000" dirty="0">
              <a:solidFill>
                <a:schemeClr val="tx1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E. embryonic death.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974746B-306C-ED66-3AFA-9229C75DFC21}"/>
              </a:ext>
            </a:extLst>
          </p:cNvPr>
          <p:cNvSpPr/>
          <p:nvPr/>
        </p:nvSpPr>
        <p:spPr>
          <a:xfrm>
            <a:off x="989142" y="4326807"/>
            <a:ext cx="3423973" cy="480599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66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7B3D0-DD97-5B90-123A-2466985A1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7E1C7C-7E9F-8BC8-7401-4F18F114E89E}"/>
              </a:ext>
            </a:extLst>
          </p:cNvPr>
          <p:cNvSpPr txBox="1"/>
          <p:nvPr/>
        </p:nvSpPr>
        <p:spPr>
          <a:xfrm>
            <a:off x="538843" y="579312"/>
            <a:ext cx="8262257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Which teratogenic effect would be most likely following an X-ray dose of 1 </a:t>
            </a:r>
            <a:r>
              <a:rPr lang="en-US" sz="3200" dirty="0" err="1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Gy</a:t>
            </a: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to a fetus during the 13th week of gestation? 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microcephaly </a:t>
            </a:r>
            <a:b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low birth weight 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intellectual impairment(s) 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gross congenital malformations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4ED10C2-C15E-54FF-8697-785920AAF073}"/>
              </a:ext>
            </a:extLst>
          </p:cNvPr>
          <p:cNvSpPr/>
          <p:nvPr/>
        </p:nvSpPr>
        <p:spPr>
          <a:xfrm>
            <a:off x="971550" y="3339193"/>
            <a:ext cx="4825093" cy="440872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20B17-796E-93D9-DE27-C1A8F4C3D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0DF4D6-1970-42C7-8440-7F4F402FE7DC}"/>
              </a:ext>
            </a:extLst>
          </p:cNvPr>
          <p:cNvSpPr txBox="1"/>
          <p:nvPr/>
        </p:nvSpPr>
        <p:spPr>
          <a:xfrm>
            <a:off x="538843" y="579312"/>
            <a:ext cx="826225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0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What would NOT be expected in an individual who received an acute, whole-body dose of 4 </a:t>
            </a:r>
            <a:r>
              <a:rPr lang="en-US" sz="3000" dirty="0" err="1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Sv</a:t>
            </a:r>
            <a:r>
              <a:rPr lang="en-US" sz="30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and received no medical care?</a:t>
            </a:r>
          </a:p>
          <a:p>
            <a:pPr marL="406400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infection </a:t>
            </a:r>
            <a:b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nausea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bleeding 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death within a week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E. epilation</a:t>
            </a:r>
            <a:endParaRPr lang="en-US" sz="3000" dirty="0">
              <a:solidFill>
                <a:schemeClr val="tx1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A70416F-8A29-3912-205E-004A23A49FE1}"/>
              </a:ext>
            </a:extLst>
          </p:cNvPr>
          <p:cNvSpPr/>
          <p:nvPr/>
        </p:nvSpPr>
        <p:spPr>
          <a:xfrm>
            <a:off x="979864" y="3766104"/>
            <a:ext cx="3924646" cy="440872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773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834A4-1C90-783A-D578-31C66409F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9C4F98-FFC0-E637-E77D-9D88225D9A46}"/>
              </a:ext>
            </a:extLst>
          </p:cNvPr>
          <p:cNvSpPr txBox="1"/>
          <p:nvPr/>
        </p:nvSpPr>
        <p:spPr>
          <a:xfrm>
            <a:off x="468641" y="481544"/>
            <a:ext cx="8397960" cy="41857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  <a:tabLst>
                <a:tab pos="228600" algn="l"/>
              </a:tabLs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Which treatment would be best at protecting against or mitigating late normal tissue injury after radiotherapy?  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amifostine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, given 4 hours after each dose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B. palifermin, given just prior to each dose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C. pentoxifylline, given for 8-10 weeks after irradiation	</a:t>
            </a:r>
            <a:endParaRPr lang="en-US" sz="2800" dirty="0">
              <a:solidFill>
                <a:schemeClr val="tx1"/>
              </a:solidFill>
              <a:latin typeface="+mn-lt"/>
              <a:ea typeface="Times"/>
              <a:cs typeface="Times New Roman" panose="02020603050405020304" pitchFamily="18" charset="0"/>
            </a:endParaRPr>
          </a:p>
          <a:p>
            <a:pPr marL="34925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D. vitamin C, given daily during radiotherapy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A74CBE-CFD8-84D6-9C00-A65EB15A6DEB}"/>
              </a:ext>
            </a:extLst>
          </p:cNvPr>
          <p:cNvSpPr/>
          <p:nvPr/>
        </p:nvSpPr>
        <p:spPr>
          <a:xfrm>
            <a:off x="803377" y="3215929"/>
            <a:ext cx="6985352" cy="866213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509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8C33E-11BD-ABD5-0BB9-33F471950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1EAC60-5632-D4BC-FA46-BBB301C96733}"/>
              </a:ext>
            </a:extLst>
          </p:cNvPr>
          <p:cNvSpPr txBox="1"/>
          <p:nvPr/>
        </p:nvSpPr>
        <p:spPr>
          <a:xfrm>
            <a:off x="461282" y="570029"/>
            <a:ext cx="8335736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92D050"/>
                </a:solidFill>
                <a:latin typeface="+mn-lt"/>
              </a:rPr>
              <a:t>In the absence of medical intervention, what is the approximate human LD</a:t>
            </a:r>
            <a:r>
              <a:rPr lang="en-US" sz="3600" baseline="-25000" dirty="0">
                <a:solidFill>
                  <a:srgbClr val="92D050"/>
                </a:solidFill>
                <a:latin typeface="+mn-lt"/>
              </a:rPr>
              <a:t>50/60</a:t>
            </a:r>
            <a:r>
              <a:rPr lang="en-US" sz="3600" dirty="0">
                <a:solidFill>
                  <a:srgbClr val="92D050"/>
                </a:solidFill>
                <a:latin typeface="+mn-lt"/>
              </a:rPr>
              <a:t> (for X-rays)?</a:t>
            </a:r>
          </a:p>
          <a:p>
            <a:endParaRPr lang="en-US" dirty="0">
              <a:solidFill>
                <a:srgbClr val="92D050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A. 1-2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Gy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B. 3-4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Gy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C. 5-6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Gy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pPr marL="406400"/>
            <a:r>
              <a:rPr lang="en-US" sz="3200" dirty="0">
                <a:solidFill>
                  <a:schemeClr val="tx1"/>
                </a:solidFill>
                <a:latin typeface="+mn-lt"/>
              </a:rPr>
              <a:t>D. 7-8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Gy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83D842F-DEE7-8575-8F30-AC00375DB01F}"/>
              </a:ext>
            </a:extLst>
          </p:cNvPr>
          <p:cNvSpPr/>
          <p:nvPr/>
        </p:nvSpPr>
        <p:spPr>
          <a:xfrm>
            <a:off x="898071" y="3061607"/>
            <a:ext cx="1845129" cy="440872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26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11974-A2B8-E5CE-65B1-2BC3B9C05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BD2BE3-E1DE-5282-9FFF-15229DA48FD3}"/>
              </a:ext>
            </a:extLst>
          </p:cNvPr>
          <p:cNvSpPr txBox="1"/>
          <p:nvPr/>
        </p:nvSpPr>
        <p:spPr>
          <a:xfrm>
            <a:off x="461282" y="474787"/>
            <a:ext cx="8335736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92D050"/>
                </a:solidFill>
                <a:latin typeface="+mn-lt"/>
              </a:rPr>
              <a:t>An employee working in a nuclear power plant is accidentally exposed to a total body </a:t>
            </a:r>
            <a:r>
              <a:rPr lang="el-GR" sz="2400" dirty="0">
                <a:solidFill>
                  <a:srgbClr val="92D050"/>
                </a:solidFill>
                <a:latin typeface="+mn-lt"/>
              </a:rPr>
              <a:t>γ-</a:t>
            </a:r>
            <a:r>
              <a:rPr lang="en-US" sz="2400" dirty="0">
                <a:solidFill>
                  <a:srgbClr val="92D050"/>
                </a:solidFill>
                <a:latin typeface="+mn-lt"/>
              </a:rPr>
              <a:t>ray dose of 2 </a:t>
            </a:r>
            <a:r>
              <a:rPr lang="en-US" sz="2400" dirty="0" err="1">
                <a:solidFill>
                  <a:srgbClr val="92D050"/>
                </a:solidFill>
                <a:latin typeface="+mn-lt"/>
              </a:rPr>
              <a:t>Gy</a:t>
            </a:r>
            <a:r>
              <a:rPr lang="en-US" sz="2400" dirty="0">
                <a:solidFill>
                  <a:srgbClr val="92D050"/>
                </a:solidFill>
                <a:latin typeface="+mn-lt"/>
              </a:rPr>
              <a:t>. A week after the accident, what changes in peripheral blood counts would be expected?</a:t>
            </a:r>
            <a:endParaRPr lang="en-US" sz="3600" dirty="0">
              <a:solidFill>
                <a:srgbClr val="92D050"/>
              </a:solidFill>
              <a:latin typeface="+mn-lt"/>
            </a:endParaRPr>
          </a:p>
          <a:p>
            <a:pPr marL="401638"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  <a:latin typeface="+mn-lt"/>
              </a:rPr>
              <a:t>A. a decrease in hemoglobin concentration and platelet counts</a:t>
            </a:r>
          </a:p>
          <a:p>
            <a:pPr marL="406400"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  <a:latin typeface="+mn-lt"/>
              </a:rPr>
              <a:t>B. a decrease in platelet count and an increase in lymphocyte count</a:t>
            </a:r>
          </a:p>
          <a:p>
            <a:pPr marL="406400"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  <a:latin typeface="+mn-lt"/>
              </a:rPr>
              <a:t>C. a decrease in lymphocyte counts, but no effect on hemoglobin concentration</a:t>
            </a:r>
          </a:p>
          <a:p>
            <a:pPr marL="406400"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  <a:latin typeface="+mn-lt"/>
              </a:rPr>
              <a:t>D. no effect on lymphocytes, hemoglobin or platelets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644690-F1ED-B639-B329-8F122CCD04FC}"/>
              </a:ext>
            </a:extLst>
          </p:cNvPr>
          <p:cNvSpPr/>
          <p:nvPr/>
        </p:nvSpPr>
        <p:spPr>
          <a:xfrm>
            <a:off x="898072" y="3768918"/>
            <a:ext cx="6902158" cy="747423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9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B0A91-2F33-7E17-C3A8-22DBFB082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507A6F-9589-34DA-55D3-347E6DB16282}"/>
              </a:ext>
            </a:extLst>
          </p:cNvPr>
          <p:cNvSpPr txBox="1"/>
          <p:nvPr/>
        </p:nvSpPr>
        <p:spPr>
          <a:xfrm>
            <a:off x="461282" y="570029"/>
            <a:ext cx="8335736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A fetus that receives 250 mSv during the 29th week of gestation is at an elevated risk for:</a:t>
            </a:r>
            <a:endParaRPr lang="en-US" dirty="0">
              <a:solidFill>
                <a:srgbClr val="92D050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A. congenital malformations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B. microcephaly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C. carcinogenesis</a:t>
            </a:r>
          </a:p>
          <a:p>
            <a:pPr marL="406400"/>
            <a:r>
              <a:rPr lang="en-US" sz="3200" dirty="0">
                <a:solidFill>
                  <a:schemeClr val="tx1"/>
                </a:solidFill>
                <a:latin typeface="+mn-lt"/>
              </a:rPr>
              <a:t>D. prenatal death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5C6AEC3-7113-3C66-FD6D-207B5524763B}"/>
              </a:ext>
            </a:extLst>
          </p:cNvPr>
          <p:cNvSpPr/>
          <p:nvPr/>
        </p:nvSpPr>
        <p:spPr>
          <a:xfrm>
            <a:off x="929877" y="3659890"/>
            <a:ext cx="3300217" cy="474787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03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BD033-D0FA-9F11-0927-1AC0D52C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B73E02-775F-3650-E45D-0484549734C0}"/>
              </a:ext>
            </a:extLst>
          </p:cNvPr>
          <p:cNvSpPr txBox="1"/>
          <p:nvPr/>
        </p:nvSpPr>
        <p:spPr>
          <a:xfrm>
            <a:off x="461282" y="474787"/>
            <a:ext cx="8335736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</a:rPr>
              <a:t>Within a day of an accidental whole body radiation exposure at a nuclear power plant, 8 workers develop severe, bloody diarrhea. Assuming 3 of the workers are female and 5 male, what is their likely prognosis?</a:t>
            </a:r>
          </a:p>
          <a:p>
            <a:pPr marL="401638"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  <a:latin typeface="+mn-lt"/>
              </a:rPr>
              <a:t>A. All will survive but will be at an increased risk of cancer.</a:t>
            </a:r>
          </a:p>
          <a:p>
            <a:pPr marL="406400"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  <a:latin typeface="+mn-lt"/>
              </a:rPr>
              <a:t>B. Approximately 50% will survive.</a:t>
            </a:r>
          </a:p>
          <a:p>
            <a:pPr marL="406400"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  <a:latin typeface="+mn-lt"/>
              </a:rPr>
              <a:t>C. They will all die within 2 weeks of irradiation.</a:t>
            </a:r>
          </a:p>
          <a:p>
            <a:pPr marL="406400"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  <a:latin typeface="+mn-lt"/>
              </a:rPr>
              <a:t>D. The men will be sterilized, but the women will remain fertile.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AF489F6-31E7-EFCD-92A7-050002E539A0}"/>
              </a:ext>
            </a:extLst>
          </p:cNvPr>
          <p:cNvSpPr/>
          <p:nvPr/>
        </p:nvSpPr>
        <p:spPr>
          <a:xfrm>
            <a:off x="881743" y="3722915"/>
            <a:ext cx="6221186" cy="400050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82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54A86-38F8-6D55-4738-647E66B71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131BD0-1A5B-0DA7-683F-B254A6DDB863}"/>
              </a:ext>
            </a:extLst>
          </p:cNvPr>
          <p:cNvSpPr txBox="1"/>
          <p:nvPr/>
        </p:nvSpPr>
        <p:spPr>
          <a:xfrm>
            <a:off x="461282" y="570029"/>
            <a:ext cx="8335736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92D050"/>
                </a:solidFill>
                <a:latin typeface="+mn-lt"/>
              </a:rPr>
              <a:t>Which statement is TRUE concerning radiation effects on the gonads of males versus females?</a:t>
            </a:r>
          </a:p>
          <a:p>
            <a:endParaRPr lang="en-US" dirty="0">
              <a:solidFill>
                <a:srgbClr val="92D050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Males can be permanently sterilized by an acute dose of 2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Pre-pubertal females can be sterilized by an acute dose of 2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.   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There is no dose fractionation eﬀect in males or females.</a:t>
            </a:r>
          </a:p>
          <a:p>
            <a:pPr marL="406400"/>
            <a:r>
              <a:rPr lang="en-US" sz="2400" dirty="0">
                <a:solidFill>
                  <a:schemeClr val="tx1"/>
                </a:solidFill>
                <a:latin typeface="+mn-lt"/>
              </a:rPr>
              <a:t>D. The dose to cause sterility in females is age dependent.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BC1D8CA-A3FE-070A-0565-AB78FA4767F1}"/>
              </a:ext>
            </a:extLst>
          </p:cNvPr>
          <p:cNvSpPr/>
          <p:nvPr/>
        </p:nvSpPr>
        <p:spPr>
          <a:xfrm>
            <a:off x="897776" y="4139737"/>
            <a:ext cx="6409112" cy="846885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5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77991-31A8-6B1A-CAAB-DE7E4704B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C22234-6B0F-6A60-1343-DB9B02237602}"/>
              </a:ext>
            </a:extLst>
          </p:cNvPr>
          <p:cNvSpPr txBox="1"/>
          <p:nvPr/>
        </p:nvSpPr>
        <p:spPr>
          <a:xfrm>
            <a:off x="461282" y="570029"/>
            <a:ext cx="8335736" cy="435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The wide spectrum of potential teratogenic effects is due primarily to:</a:t>
            </a:r>
            <a:endParaRPr lang="en-US" dirty="0">
              <a:solidFill>
                <a:srgbClr val="92D050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A. the sex of the irradiated embryo/fetus.</a:t>
            </a:r>
          </a:p>
          <a:p>
            <a:pPr marL="406400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B. innate differences in the radiosensitivity of different cells in the embryo/fetus.</a:t>
            </a:r>
          </a:p>
          <a:p>
            <a:pPr marL="406400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C. which organs were actively developing at the time of irradiation.</a:t>
            </a:r>
          </a:p>
          <a:p>
            <a:pPr marL="406400"/>
            <a:r>
              <a:rPr lang="en-US" sz="3000" dirty="0">
                <a:solidFill>
                  <a:schemeClr val="tx1"/>
                </a:solidFill>
                <a:latin typeface="+mn-lt"/>
              </a:rPr>
              <a:t>D. maternal age at conception.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956FA9B-3147-D779-4120-C9F5703E88AA}"/>
              </a:ext>
            </a:extLst>
          </p:cNvPr>
          <p:cNvSpPr/>
          <p:nvPr/>
        </p:nvSpPr>
        <p:spPr>
          <a:xfrm>
            <a:off x="906384" y="3408218"/>
            <a:ext cx="7514409" cy="906086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24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40C51-8825-E043-E4D2-C48F32E64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898605-B34A-8F1E-B18B-FD5D5BD1485A}"/>
              </a:ext>
            </a:extLst>
          </p:cNvPr>
          <p:cNvSpPr txBox="1"/>
          <p:nvPr/>
        </p:nvSpPr>
        <p:spPr>
          <a:xfrm>
            <a:off x="461282" y="506419"/>
            <a:ext cx="8335736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Which is NOT a possible long-term complication of TBI in preparation for a bone marrow transplant? </a:t>
            </a:r>
          </a:p>
          <a:p>
            <a:pPr marL="406400">
              <a:spcAft>
                <a:spcPts val="600"/>
              </a:spcAft>
            </a:pPr>
            <a:r>
              <a:rPr lang="en-US" sz="2900" dirty="0">
                <a:solidFill>
                  <a:schemeClr val="tx1"/>
                </a:solidFill>
                <a:latin typeface="+mn-lt"/>
              </a:rPr>
              <a:t>A. cataracts</a:t>
            </a:r>
          </a:p>
          <a:p>
            <a:pPr marL="406400">
              <a:spcAft>
                <a:spcPts val="600"/>
              </a:spcAft>
            </a:pPr>
            <a:r>
              <a:rPr lang="en-US" sz="2900" dirty="0">
                <a:solidFill>
                  <a:schemeClr val="tx1"/>
                </a:solidFill>
                <a:latin typeface="+mn-lt"/>
              </a:rPr>
              <a:t>B. second malignancies </a:t>
            </a:r>
          </a:p>
          <a:p>
            <a:pPr marL="406400">
              <a:spcAft>
                <a:spcPts val="600"/>
              </a:spcAft>
            </a:pPr>
            <a:r>
              <a:rPr lang="en-US" sz="2900" dirty="0">
                <a:solidFill>
                  <a:schemeClr val="tx1"/>
                </a:solidFill>
                <a:latin typeface="+mn-lt"/>
              </a:rPr>
              <a:t>C. pulmonary insufficiency</a:t>
            </a:r>
          </a:p>
          <a:p>
            <a:pPr marL="406400">
              <a:spcAft>
                <a:spcPts val="600"/>
              </a:spcAft>
            </a:pPr>
            <a:r>
              <a:rPr lang="en-US" sz="2900" dirty="0">
                <a:solidFill>
                  <a:schemeClr val="tx1"/>
                </a:solidFill>
                <a:latin typeface="+mn-lt"/>
              </a:rPr>
              <a:t>D. low testosterone in men </a:t>
            </a:r>
          </a:p>
          <a:p>
            <a:pPr marL="406400">
              <a:spcAft>
                <a:spcPts val="600"/>
              </a:spcAft>
            </a:pPr>
            <a:r>
              <a:rPr lang="en-US" sz="2900" dirty="0">
                <a:solidFill>
                  <a:schemeClr val="tx1"/>
                </a:solidFill>
                <a:latin typeface="+mn-lt"/>
              </a:rPr>
              <a:t>E. ovarian dysfunction in women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E7E2390-2554-3CE4-E432-7BCE92A645C3}"/>
              </a:ext>
            </a:extLst>
          </p:cNvPr>
          <p:cNvSpPr/>
          <p:nvPr/>
        </p:nvSpPr>
        <p:spPr>
          <a:xfrm>
            <a:off x="906555" y="3975653"/>
            <a:ext cx="4460575" cy="485030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693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A9995-954A-532B-A076-B45893381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5859E8-BE21-3442-F7F4-5B7AAE7C3342}"/>
              </a:ext>
            </a:extLst>
          </p:cNvPr>
          <p:cNvSpPr txBox="1"/>
          <p:nvPr/>
        </p:nvSpPr>
        <p:spPr>
          <a:xfrm>
            <a:off x="461282" y="506419"/>
            <a:ext cx="833573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Which statement concerning radiation-induced cataracts is TRUE?</a:t>
            </a:r>
            <a:r>
              <a:rPr lang="en-US" sz="3600" dirty="0">
                <a:solidFill>
                  <a:srgbClr val="92D050"/>
                </a:solidFill>
                <a:latin typeface="+mn-lt"/>
              </a:rPr>
              <a:t> 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The lens of the eye can eliminate cells damaged by radiation. 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There is a shorter latency period for cataracts following a large radiation dose than a small one.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The neutron RBE for cataract formation following irradiation with multiple small doses is approximately 1.5.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D. For single doses, the threshold for a radiation-induced cataract is 15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. 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750DA8B-5FE5-8E71-796B-5A04B9393BE0}"/>
              </a:ext>
            </a:extLst>
          </p:cNvPr>
          <p:cNvSpPr/>
          <p:nvPr/>
        </p:nvSpPr>
        <p:spPr>
          <a:xfrm>
            <a:off x="906555" y="2628900"/>
            <a:ext cx="6678066" cy="775606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90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3986B-C7FD-5113-D1F5-4695007BD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BCA370-0795-0083-6503-BC12A28A635E}"/>
              </a:ext>
            </a:extLst>
          </p:cNvPr>
          <p:cNvSpPr txBox="1"/>
          <p:nvPr/>
        </p:nvSpPr>
        <p:spPr>
          <a:xfrm>
            <a:off x="461282" y="506419"/>
            <a:ext cx="833573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True-False Questions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Bone marrow transplants saved the lives of most of the Chernobyl emergency responders who were suffering from acute radiation sickness.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92D050"/>
                </a:solidFill>
                <a:latin typeface="+mn-lt"/>
              </a:rPr>
              <a:t>False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During the most sensitive phase of gestation, the risk of intellectual impairment in an irradiated embryo or fetus may be as high as 4% per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Sv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92D050"/>
                </a:solidFill>
              </a:rPr>
              <a:t>False</a:t>
            </a: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9279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70D7F-669B-6F9E-DAFE-30D1231B5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1B5BEF-0A15-607B-2624-17C93D1A0F3E}"/>
              </a:ext>
            </a:extLst>
          </p:cNvPr>
          <p:cNvSpPr txBox="1"/>
          <p:nvPr/>
        </p:nvSpPr>
        <p:spPr>
          <a:xfrm>
            <a:off x="461282" y="506419"/>
            <a:ext cx="8335736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True-False Questions (cont.)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 person who receives a whole body, acute dose of 10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Sv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will die secondary to bone marrow ablation.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92D050"/>
                </a:solidFill>
                <a:latin typeface="+mn-lt"/>
              </a:rPr>
              <a:t>False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Radiation pneumonitis usually occurs 2-4 months after the completion of radiotherapy.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92D050"/>
                </a:solidFill>
              </a:rPr>
              <a:t>True</a:t>
            </a: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9159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9DC0BA-4B5E-81AB-D825-9279EB3C3D0E}"/>
              </a:ext>
            </a:extLst>
          </p:cNvPr>
          <p:cNvSpPr txBox="1"/>
          <p:nvPr/>
        </p:nvSpPr>
        <p:spPr>
          <a:xfrm>
            <a:off x="468641" y="481544"/>
            <a:ext cx="8397960" cy="39087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tabLst>
                <a:tab pos="228600" algn="l"/>
              </a:tabLs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Drugs such as </a:t>
            </a:r>
            <a:r>
              <a:rPr lang="en-US" sz="3200" dirty="0" err="1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misonidazole</a:t>
            </a: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radiosensitize</a:t>
            </a: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 hypoxic cells by: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A. incorporating into their cellular DNA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B. protecting aerobic cells so that higher radiation doses can be delivered safely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C. killing them						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D. substituting for oxygen in free radical reactions</a:t>
            </a:r>
          </a:p>
          <a:p>
            <a:pPr marL="34925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E. inhibiting sublethal damage recovery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CF0A1F2-CC4B-5CA9-EBFB-844D5070DBDC}"/>
              </a:ext>
            </a:extLst>
          </p:cNvPr>
          <p:cNvSpPr/>
          <p:nvPr/>
        </p:nvSpPr>
        <p:spPr>
          <a:xfrm>
            <a:off x="865413" y="3510642"/>
            <a:ext cx="7021288" cy="375555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26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F3D4C-3F12-8108-86B1-6A49B7C23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646B40-C6E0-80AA-6D30-AE73B1EB7CEA}"/>
              </a:ext>
            </a:extLst>
          </p:cNvPr>
          <p:cNvSpPr txBox="1"/>
          <p:nvPr/>
        </p:nvSpPr>
        <p:spPr>
          <a:xfrm>
            <a:off x="636814" y="48134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Normal Tissue Tolerance</a:t>
            </a:r>
            <a:endParaRPr lang="en-US" sz="14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00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5032A-BE56-F699-7C40-77C8F23D1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EF1300-8F7A-6B2E-BBFE-CA93D5FB306F}"/>
              </a:ext>
            </a:extLst>
          </p:cNvPr>
          <p:cNvSpPr txBox="1"/>
          <p:nvPr/>
        </p:nvSpPr>
        <p:spPr>
          <a:xfrm>
            <a:off x="461282" y="438598"/>
            <a:ext cx="833573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The TD</a:t>
            </a:r>
            <a:r>
              <a:rPr lang="en-US" sz="3200" baseline="-25000" dirty="0">
                <a:solidFill>
                  <a:srgbClr val="92D050"/>
                </a:solidFill>
                <a:latin typeface="+mn-lt"/>
              </a:rPr>
              <a:t>5/5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 as a function of length of spinal cord irradiated: </a:t>
            </a:r>
            <a:endParaRPr lang="en-US" dirty="0">
              <a:solidFill>
                <a:srgbClr val="92D050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decreases as a linear function of increasing cord length. 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initially decreases with increasing cord length, and then plateaus for higher total doses. 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increases steeply for cord lengths greater than approximately 10 cm.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D. </a:t>
            </a: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</a:rPr>
              <a:t>decreases with decreasing cord length.</a:t>
            </a:r>
            <a:r>
              <a:rPr lang="en-US" sz="2400" dirty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3B33C44-EA13-4769-C990-94BC23EE063B}"/>
              </a:ext>
            </a:extLst>
          </p:cNvPr>
          <p:cNvSpPr/>
          <p:nvPr/>
        </p:nvSpPr>
        <p:spPr>
          <a:xfrm>
            <a:off x="870684" y="2483336"/>
            <a:ext cx="7325665" cy="833441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96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5032A-BE56-F699-7C40-77C8F23D1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EF1300-8F7A-6B2E-BBFE-CA93D5FB306F}"/>
              </a:ext>
            </a:extLst>
          </p:cNvPr>
          <p:cNvSpPr txBox="1"/>
          <p:nvPr/>
        </p:nvSpPr>
        <p:spPr>
          <a:xfrm>
            <a:off x="461282" y="340627"/>
            <a:ext cx="833573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Which statement is FALSE concerning cytokines? </a:t>
            </a:r>
          </a:p>
          <a:p>
            <a:endParaRPr lang="en-US" dirty="0">
              <a:solidFill>
                <a:srgbClr val="92D050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bFGF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facilitates radiation-induced apoptosis of vascular endothelial cells.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High levels of TGF</a:t>
            </a:r>
            <a:r>
              <a:rPr lang="el-GR" sz="2400" dirty="0">
                <a:solidFill>
                  <a:schemeClr val="tx1"/>
                </a:solidFill>
                <a:latin typeface="+mn-lt"/>
              </a:rPr>
              <a:t>β1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are associated with an increased risk of pulmonary ﬁbrosis following radiotherapy.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IL-1 is a bone marrow radioprotector.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D. A paracrine response involves one cell producing cytokines that affect nearby cells.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3B33C44-EA13-4769-C990-94BC23EE063B}"/>
              </a:ext>
            </a:extLst>
          </p:cNvPr>
          <p:cNvSpPr/>
          <p:nvPr/>
        </p:nvSpPr>
        <p:spPr>
          <a:xfrm>
            <a:off x="906448" y="1778537"/>
            <a:ext cx="6798365" cy="771276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3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27CB5-39FA-0EB6-24D0-7898ECECC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39E2DD-EB92-64FC-A036-46F1FA115FFF}"/>
              </a:ext>
            </a:extLst>
          </p:cNvPr>
          <p:cNvSpPr txBox="1"/>
          <p:nvPr/>
        </p:nvSpPr>
        <p:spPr>
          <a:xfrm>
            <a:off x="461282" y="438598"/>
            <a:ext cx="8335736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</a:rPr>
              <a:t>In the ______, provided ~3 months have passed since the initial treatment, 90-100% of the full dose can be delivered a second time.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 </a:t>
            </a:r>
            <a:endParaRPr lang="en-US" dirty="0">
              <a:solidFill>
                <a:srgbClr val="92D050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dermis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epidermis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lung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D. kidney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E. spinal cord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6AC8758-E780-116E-EC7C-E52C06662A5C}"/>
              </a:ext>
            </a:extLst>
          </p:cNvPr>
          <p:cNvSpPr/>
          <p:nvPr/>
        </p:nvSpPr>
        <p:spPr>
          <a:xfrm>
            <a:off x="890120" y="2571750"/>
            <a:ext cx="2098009" cy="457200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44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27CB5-39FA-0EB6-24D0-7898ECECC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39E2DD-EB92-64FC-A036-46F1FA115FFF}"/>
              </a:ext>
            </a:extLst>
          </p:cNvPr>
          <p:cNvSpPr txBox="1"/>
          <p:nvPr/>
        </p:nvSpPr>
        <p:spPr>
          <a:xfrm>
            <a:off x="461282" y="438598"/>
            <a:ext cx="8335736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</a:rPr>
              <a:t>The expert consensus panel that has proposed dose constraints for hypofractionation is known by which acronym?</a:t>
            </a:r>
          </a:p>
          <a:p>
            <a:pPr marL="350838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LENT-SOMA</a:t>
            </a:r>
          </a:p>
          <a:p>
            <a:pPr marL="350838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QUANTEC</a:t>
            </a:r>
          </a:p>
          <a:p>
            <a:pPr marL="350838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HyTEC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350838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D. PENTEC</a:t>
            </a:r>
          </a:p>
          <a:p>
            <a:pPr marL="350838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E. CTCAE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6AC8758-E780-116E-EC7C-E52C06662A5C}"/>
              </a:ext>
            </a:extLst>
          </p:cNvPr>
          <p:cNvSpPr/>
          <p:nvPr/>
        </p:nvSpPr>
        <p:spPr>
          <a:xfrm>
            <a:off x="840526" y="3020402"/>
            <a:ext cx="1725856" cy="450276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27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0F0F9-8F6E-5727-E3DD-248C0B315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23FA74-5595-BB99-01DE-A0393C07C660}"/>
              </a:ext>
            </a:extLst>
          </p:cNvPr>
          <p:cNvSpPr txBox="1"/>
          <p:nvPr/>
        </p:nvSpPr>
        <p:spPr>
          <a:xfrm>
            <a:off x="461282" y="570029"/>
            <a:ext cx="8335736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The inhibition of which protein reduces pulmonary fibrosis in rodents? 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A. Ki-67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B. RIP-1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C. Calreticulin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D. SMAD3</a:t>
            </a:r>
          </a:p>
          <a:p>
            <a:pPr marL="406400"/>
            <a:r>
              <a:rPr lang="en-US" sz="3200" dirty="0">
                <a:solidFill>
                  <a:schemeClr val="tx1"/>
                </a:solidFill>
                <a:latin typeface="+mn-lt"/>
              </a:rPr>
              <a:t>E. WNT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866E13-9118-7744-4A56-BBA0631484A8}"/>
              </a:ext>
            </a:extLst>
          </p:cNvPr>
          <p:cNvSpPr/>
          <p:nvPr/>
        </p:nvSpPr>
        <p:spPr>
          <a:xfrm>
            <a:off x="912587" y="3517337"/>
            <a:ext cx="2034720" cy="481692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57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56946-DACC-5904-986F-BB26F04E3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4C2AA9-7799-E086-C71A-77C7DFC812FC}"/>
              </a:ext>
            </a:extLst>
          </p:cNvPr>
          <p:cNvSpPr txBox="1"/>
          <p:nvPr/>
        </p:nvSpPr>
        <p:spPr>
          <a:xfrm>
            <a:off x="516942" y="585931"/>
            <a:ext cx="833573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All are pro-ﬁbrotic cytokines, EXCEPT: </a:t>
            </a:r>
          </a:p>
          <a:p>
            <a:pPr marL="401638"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A. </a:t>
            </a:r>
            <a:r>
              <a:rPr lang="en-US" sz="3600" dirty="0" err="1">
                <a:solidFill>
                  <a:schemeClr val="tx1"/>
                </a:solidFill>
                <a:latin typeface="+mn-lt"/>
              </a:rPr>
              <a:t>bFGF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B. IL-6</a:t>
            </a:r>
          </a:p>
          <a:p>
            <a:pPr marL="406400"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C. TGF-</a:t>
            </a:r>
            <a:r>
              <a:rPr lang="el-GR" sz="3600" dirty="0">
                <a:solidFill>
                  <a:schemeClr val="tx1"/>
                </a:solidFill>
                <a:latin typeface="+mn-lt"/>
              </a:rPr>
              <a:t>β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D. TNF-</a:t>
            </a:r>
            <a:r>
              <a:rPr lang="el-GR" sz="3600" dirty="0">
                <a:solidFill>
                  <a:schemeClr val="tx1"/>
                </a:solidFill>
                <a:latin typeface="+mn-lt"/>
              </a:rPr>
              <a:t>α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9DD04BB-0F0E-D575-5335-B1CF9D343426}"/>
              </a:ext>
            </a:extLst>
          </p:cNvPr>
          <p:cNvSpPr/>
          <p:nvPr/>
        </p:nvSpPr>
        <p:spPr>
          <a:xfrm>
            <a:off x="978117" y="3315693"/>
            <a:ext cx="1979768" cy="492981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3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DA33F-A963-CADA-7765-221AD5F62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21F1C4-F4A9-280A-9AEC-B872E4B4917B}"/>
              </a:ext>
            </a:extLst>
          </p:cNvPr>
          <p:cNvSpPr txBox="1"/>
          <p:nvPr/>
        </p:nvSpPr>
        <p:spPr>
          <a:xfrm>
            <a:off x="516942" y="471631"/>
            <a:ext cx="8335736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Which statement about the reirradiation tolerance of the spinal cord is TRUE? </a:t>
            </a:r>
          </a:p>
          <a:p>
            <a:pPr marL="401638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A. The time between the initial radiation course and the retreatment course is inversely proportional to the incidence of myelopathy. </a:t>
            </a:r>
          </a:p>
          <a:p>
            <a:pPr marL="406400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B. The spinal cord can be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reirradiated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to full dose provided the time interval between treatments is at least 6 months.</a:t>
            </a:r>
          </a:p>
          <a:p>
            <a:pPr marL="406400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C. Reirradiation data from primates and humans suggest that spinal cord tolerance begins to improve only when there is at least 2 years between treatments.</a:t>
            </a:r>
          </a:p>
          <a:p>
            <a:pPr marL="406400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D. The spinal cord cannot be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reirradiated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due to persistent, subclinical damage from the initial radiation course.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7CA88D7-28B4-AD8D-07E2-71A4C0DDD460}"/>
              </a:ext>
            </a:extLst>
          </p:cNvPr>
          <p:cNvSpPr/>
          <p:nvPr/>
        </p:nvSpPr>
        <p:spPr>
          <a:xfrm>
            <a:off x="947057" y="1836965"/>
            <a:ext cx="7680000" cy="677635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AF115C-C015-71C0-EC68-B6D9A761AA22}"/>
              </a:ext>
            </a:extLst>
          </p:cNvPr>
          <p:cNvSpPr txBox="1"/>
          <p:nvPr/>
        </p:nvSpPr>
        <p:spPr>
          <a:xfrm>
            <a:off x="432707" y="86541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61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C69F8-7983-92D6-A61F-C992D2312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303E42-47A4-701B-BF5B-F0F2F30DE8E4}"/>
              </a:ext>
            </a:extLst>
          </p:cNvPr>
          <p:cNvSpPr txBox="1"/>
          <p:nvPr/>
        </p:nvSpPr>
        <p:spPr>
          <a:xfrm>
            <a:off x="525106" y="389988"/>
            <a:ext cx="833573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Which statement concerning radiation-induced late effects is TRUE? 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Most late effects develop because of endothelial cell killing.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Most late effects develop because of parenchymal cell killing.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Radiation-induced late effects produce unique pathological responses.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D. The development of late effects shares elements in common with normal wound healing.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808ABA8-4C44-D38E-2B91-3CA3919DB1A8}"/>
              </a:ext>
            </a:extLst>
          </p:cNvPr>
          <p:cNvSpPr/>
          <p:nvPr/>
        </p:nvSpPr>
        <p:spPr>
          <a:xfrm>
            <a:off x="945461" y="4156949"/>
            <a:ext cx="7431096" cy="790608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68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C69F8-7983-92D6-A61F-C992D2312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303E42-47A4-701B-BF5B-F0F2F30DE8E4}"/>
              </a:ext>
            </a:extLst>
          </p:cNvPr>
          <p:cNvSpPr txBox="1"/>
          <p:nvPr/>
        </p:nvSpPr>
        <p:spPr>
          <a:xfrm>
            <a:off x="525106" y="447138"/>
            <a:ext cx="8335736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000" dirty="0">
                <a:solidFill>
                  <a:srgbClr val="92D050"/>
                </a:solidFill>
                <a:latin typeface="+mn-lt"/>
              </a:rPr>
              <a:t>Which normal tissue would show the least amount of sparing when irradiated with X-rays at a high versus low dose rate?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bone marrow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breast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kidney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D. lung 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E. spinal cord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808ABA8-4C44-D38E-2B91-3CA3919DB1A8}"/>
              </a:ext>
            </a:extLst>
          </p:cNvPr>
          <p:cNvSpPr/>
          <p:nvPr/>
        </p:nvSpPr>
        <p:spPr>
          <a:xfrm>
            <a:off x="952282" y="2123410"/>
            <a:ext cx="2630841" cy="379811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55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9DC0BA-4B5E-81AB-D825-9279EB3C3D0E}"/>
              </a:ext>
            </a:extLst>
          </p:cNvPr>
          <p:cNvSpPr txBox="1"/>
          <p:nvPr/>
        </p:nvSpPr>
        <p:spPr>
          <a:xfrm>
            <a:off x="468641" y="481544"/>
            <a:ext cx="8397960" cy="36471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tabLst>
                <a:tab pos="228600" algn="l"/>
              </a:tabLst>
            </a:pPr>
            <a:r>
              <a:rPr lang="en-US" sz="3800" dirty="0" err="1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Amifostine</a:t>
            </a:r>
            <a:r>
              <a:rPr lang="en-US" sz="3800" dirty="0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 does not </a:t>
            </a:r>
            <a:r>
              <a:rPr lang="en-US" sz="3800" dirty="0" err="1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radioprotect</a:t>
            </a:r>
            <a:r>
              <a:rPr lang="en-US" sz="3800" dirty="0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:</a:t>
            </a:r>
          </a:p>
          <a:p>
            <a:pPr marL="352425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A. bone marrow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B. brain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C. esophagus					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D. lung</a:t>
            </a:r>
          </a:p>
          <a:p>
            <a:pPr marL="34925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E. salivary gland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CF0A1F2-CC4B-5CA9-EBFB-844D5070DBDC}"/>
              </a:ext>
            </a:extLst>
          </p:cNvPr>
          <p:cNvSpPr/>
          <p:nvPr/>
        </p:nvSpPr>
        <p:spPr>
          <a:xfrm>
            <a:off x="836632" y="1907262"/>
            <a:ext cx="1538578" cy="501401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5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9274D-B0FF-E8B9-BD19-05A8FCF0C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005CAD-193F-55A7-C2F6-5A93632DEA6C}"/>
              </a:ext>
            </a:extLst>
          </p:cNvPr>
          <p:cNvSpPr txBox="1"/>
          <p:nvPr/>
        </p:nvSpPr>
        <p:spPr>
          <a:xfrm>
            <a:off x="461282" y="570029"/>
            <a:ext cx="833573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</a:rPr>
              <a:t>Which statement regarding the relationship between total dose and the volume of tissue irradiated is FALSE?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 </a:t>
            </a:r>
          </a:p>
          <a:p>
            <a:pPr marL="406400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A. In the skin, migration of surviving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clonogenic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cells from neighboring functional subunits (FSUs) helps explain the higher tolerance dose when small volumes are irradiated.</a:t>
            </a:r>
          </a:p>
          <a:p>
            <a:pPr marL="406400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B. FSUs of the skin are arranged in series and have a linear tolerance dose versus treatment volume relationship.</a:t>
            </a:r>
          </a:p>
          <a:p>
            <a:pPr marL="406400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C. The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radioresponse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of the spinal cord is consistent with a serial arrangement of FSUs.</a:t>
            </a:r>
          </a:p>
          <a:p>
            <a:pPr marL="406400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D. The kidney and lung are normal tissues in which FSUs are arranged in parallel.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E7678EB-3E6E-120D-1839-B812305CF45B}"/>
              </a:ext>
            </a:extLst>
          </p:cNvPr>
          <p:cNvSpPr/>
          <p:nvPr/>
        </p:nvSpPr>
        <p:spPr>
          <a:xfrm>
            <a:off x="889477" y="3060304"/>
            <a:ext cx="7756072" cy="606922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10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B7164-F1F6-D672-5822-B1C57442B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8BE50A5-8955-31E9-EF6F-69DABBF016E9}"/>
              </a:ext>
            </a:extLst>
          </p:cNvPr>
          <p:cNvSpPr/>
          <p:nvPr/>
        </p:nvSpPr>
        <p:spPr>
          <a:xfrm>
            <a:off x="926646" y="4028090"/>
            <a:ext cx="2770368" cy="465082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1C657A-8C51-7CD3-97E4-73FB86C00C27}"/>
              </a:ext>
            </a:extLst>
          </p:cNvPr>
          <p:cNvSpPr txBox="1"/>
          <p:nvPr/>
        </p:nvSpPr>
        <p:spPr>
          <a:xfrm>
            <a:off x="461282" y="570029"/>
            <a:ext cx="8335736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Which cell death mechanism contributes to the development of radiation-induced lung ﬁbrosis? 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A. (pre-mitotic) apoptosis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B. necrosis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C.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pyroptosis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D. senescence</a:t>
            </a:r>
          </a:p>
        </p:txBody>
      </p:sp>
    </p:spTree>
    <p:extLst>
      <p:ext uri="{BB962C8B-B14F-4D97-AF65-F5344CB8AC3E}">
        <p14:creationId xmlns:p14="http://schemas.microsoft.com/office/powerpoint/2010/main" val="2336099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6B491-E08A-D153-632B-297063113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C5039EB-9431-67FE-67D8-2D611276DD85}"/>
              </a:ext>
            </a:extLst>
          </p:cNvPr>
          <p:cNvSpPr/>
          <p:nvPr/>
        </p:nvSpPr>
        <p:spPr>
          <a:xfrm>
            <a:off x="908358" y="4108389"/>
            <a:ext cx="1862274" cy="465082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8E2E82-A263-39B5-EA80-B7BFCE187F8A}"/>
              </a:ext>
            </a:extLst>
          </p:cNvPr>
          <p:cNvSpPr txBox="1"/>
          <p:nvPr/>
        </p:nvSpPr>
        <p:spPr>
          <a:xfrm>
            <a:off x="461282" y="570029"/>
            <a:ext cx="8335736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The organ/tissue least able to tolerate re-irradiation is the: 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A. spinal cord. 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B. oral mucosa.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C. lung.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D. </a:t>
            </a: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liver. 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  <a:cs typeface="Gill Sans" panose="020B0502020104020203" pitchFamily="34" charset="-79"/>
              </a:rPr>
              <a:t>E. kidney.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12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36F2C-CBD4-9528-FB2F-A101C2FEB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817C44-9F6C-C0FF-8D3C-14E581A1E709}"/>
              </a:ext>
            </a:extLst>
          </p:cNvPr>
          <p:cNvSpPr txBox="1"/>
          <p:nvPr/>
        </p:nvSpPr>
        <p:spPr>
          <a:xfrm>
            <a:off x="461282" y="570029"/>
            <a:ext cx="8335736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True-False Questions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 </a:t>
            </a:r>
          </a:p>
          <a:p>
            <a:pPr marL="9525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The cyclic generation of reactive oxygen species and proinﬂammatory cytokines in irradiated normal tissues contribute to the development of late complications.</a:t>
            </a:r>
          </a:p>
          <a:p>
            <a:pPr marL="9525">
              <a:spcAft>
                <a:spcPts val="1200"/>
              </a:spcAft>
            </a:pPr>
            <a:r>
              <a:rPr lang="en-US" sz="24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  <a:endParaRPr lang="en-US" sz="2400" dirty="0">
              <a:solidFill>
                <a:srgbClr val="92D050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9525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The functional subunit (FSU) hypothesis is a simplistic model to explain the treatment volume dependency of radiation-induced complications.</a:t>
            </a:r>
          </a:p>
          <a:p>
            <a:pPr marL="9525">
              <a:spcAft>
                <a:spcPts val="600"/>
              </a:spcAft>
            </a:pPr>
            <a:r>
              <a:rPr lang="en-US" sz="2400" dirty="0">
                <a:solidFill>
                  <a:srgbClr val="92D05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</a:p>
          <a:p>
            <a:pPr marL="9525"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6167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E5246-5BF8-4FB5-8221-55D25ED7B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D3598-962B-B307-6600-581283BBC721}"/>
              </a:ext>
            </a:extLst>
          </p:cNvPr>
          <p:cNvSpPr txBox="1"/>
          <p:nvPr/>
        </p:nvSpPr>
        <p:spPr>
          <a:xfrm>
            <a:off x="461282" y="570029"/>
            <a:ext cx="8335736" cy="4724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True-False Questions (cont.)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 </a:t>
            </a:r>
          </a:p>
          <a:p>
            <a:pPr marL="9525"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The putative function subunits of the urethra are arranged in series.</a:t>
            </a:r>
          </a:p>
          <a:p>
            <a:pPr marL="9525">
              <a:spcAft>
                <a:spcPts val="12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  <a:endParaRPr lang="en-US" sz="2800" dirty="0">
              <a:solidFill>
                <a:srgbClr val="92D050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9525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Late complications in normal tissues often occur sooner after an initial course of radiotherapy than after a retreatment course.</a:t>
            </a:r>
          </a:p>
          <a:p>
            <a:pPr marL="9525">
              <a:spcAft>
                <a:spcPts val="6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False</a:t>
            </a:r>
          </a:p>
          <a:p>
            <a:pPr marL="9525"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9804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B1F9D-9357-EC98-7958-AD0E25B66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B84E55-3A98-8B50-65B8-1AC28B918091}"/>
              </a:ext>
            </a:extLst>
          </p:cNvPr>
          <p:cNvSpPr txBox="1"/>
          <p:nvPr/>
        </p:nvSpPr>
        <p:spPr>
          <a:xfrm>
            <a:off x="636814" y="48134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4Rs of Radiotherapy</a:t>
            </a:r>
            <a:endParaRPr lang="en-US" sz="14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273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784DE-7D60-30C4-0877-0AD85D541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47294EF-EF1A-4F3C-C213-328FD4984CB9}"/>
              </a:ext>
            </a:extLst>
          </p:cNvPr>
          <p:cNvSpPr/>
          <p:nvPr/>
        </p:nvSpPr>
        <p:spPr>
          <a:xfrm>
            <a:off x="886889" y="4206240"/>
            <a:ext cx="4814195" cy="505327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03C57-FB07-CEB0-F3E1-BBF5DDEBD3F1}"/>
              </a:ext>
            </a:extLst>
          </p:cNvPr>
          <p:cNvSpPr txBox="1"/>
          <p:nvPr/>
        </p:nvSpPr>
        <p:spPr>
          <a:xfrm>
            <a:off x="461282" y="570029"/>
            <a:ext cx="8335736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Which of the four Rs of radiotherapy will increase cell survival during fractionated radiotherapy?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 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A. redistribution and repair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B. redistribution and reoxygenation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C. reoxygenation and repopulation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D. repair and repopulation</a:t>
            </a:r>
          </a:p>
        </p:txBody>
      </p:sp>
    </p:spTree>
    <p:extLst>
      <p:ext uri="{BB962C8B-B14F-4D97-AF65-F5344CB8AC3E}">
        <p14:creationId xmlns:p14="http://schemas.microsoft.com/office/powerpoint/2010/main" val="2559744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C7CAB-2204-7210-D0BF-9BDB69992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A0E3FD-AA4E-AB24-6747-5B476AAECEEC}"/>
              </a:ext>
            </a:extLst>
          </p:cNvPr>
          <p:cNvSpPr txBox="1"/>
          <p:nvPr/>
        </p:nvSpPr>
        <p:spPr>
          <a:xfrm>
            <a:off x="461282" y="570029"/>
            <a:ext cx="8348764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Which radiobiological process causes the inverse dose rate effect? </a:t>
            </a:r>
          </a:p>
          <a:p>
            <a:pPr marL="40005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A. repair of sublethal damage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B. repair of potentially lethal damage 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C. accumulation of cells in S phase 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D. redistribution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E. repopulation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0306CE7-4014-D90A-2772-59040596C5CF}"/>
              </a:ext>
            </a:extLst>
          </p:cNvPr>
          <p:cNvSpPr/>
          <p:nvPr/>
        </p:nvSpPr>
        <p:spPr>
          <a:xfrm>
            <a:off x="896785" y="3534937"/>
            <a:ext cx="2928083" cy="434897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58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7A9B8-1237-F808-28F6-C5A8C7743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428157-019C-BE66-B6D8-F595241FE01C}"/>
              </a:ext>
            </a:extLst>
          </p:cNvPr>
          <p:cNvSpPr txBox="1"/>
          <p:nvPr/>
        </p:nvSpPr>
        <p:spPr>
          <a:xfrm>
            <a:off x="461282" y="570029"/>
            <a:ext cx="8348764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For a conventional course of radiotherapy, which tumor characteristic would improve tumor control? </a:t>
            </a:r>
          </a:p>
          <a:p>
            <a:pPr marL="40005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high SF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incomplete reoxygenation 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long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pot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D. large number of tumor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clonogens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E. early onset of repopulation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E16A3B8-AF79-1D74-F038-4389CFB94FB6}"/>
              </a:ext>
            </a:extLst>
          </p:cNvPr>
          <p:cNvSpPr/>
          <p:nvPr/>
        </p:nvSpPr>
        <p:spPr>
          <a:xfrm>
            <a:off x="929443" y="3200400"/>
            <a:ext cx="1691294" cy="402240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51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76D05-3BD1-F370-B197-3A90B7786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F65B3C-3F8C-279D-0D90-E8782951E793}"/>
              </a:ext>
            </a:extLst>
          </p:cNvPr>
          <p:cNvSpPr txBox="1"/>
          <p:nvPr/>
        </p:nvSpPr>
        <p:spPr>
          <a:xfrm>
            <a:off x="461282" y="570029"/>
            <a:ext cx="834876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For an asynchronous population of cells irradiated with 4 </a:t>
            </a:r>
            <a:r>
              <a:rPr lang="en-US" sz="3200" dirty="0" err="1">
                <a:solidFill>
                  <a:srgbClr val="92D050"/>
                </a:solidFill>
                <a:latin typeface="+mn-lt"/>
              </a:rPr>
              <a:t>Gy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 of X-rays, the cell cycle distribution of surviving cells 24 hours later is: </a:t>
            </a:r>
          </a:p>
          <a:p>
            <a:pPr marL="40005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enriched with S phase cells. 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enriched with G2 and M phase cells. 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depleted of G1 phase cells. 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D. relatively unchanged.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4A5A7EB-DCD2-F782-2878-0DD7DAEA8003}"/>
              </a:ext>
            </a:extLst>
          </p:cNvPr>
          <p:cNvSpPr/>
          <p:nvPr/>
        </p:nvSpPr>
        <p:spPr>
          <a:xfrm>
            <a:off x="913258" y="3841749"/>
            <a:ext cx="3878197" cy="447675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046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5050</TotalTime>
  <Words>6309</Words>
  <Application>Microsoft Macintosh PowerPoint</Application>
  <PresentationFormat>On-screen Show (16:9)</PresentationFormat>
  <Paragraphs>684</Paragraphs>
  <Slides>125</Slides>
  <Notes>111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125</vt:i4>
      </vt:variant>
    </vt:vector>
  </HeadingPairs>
  <TitlesOfParts>
    <vt:vector size="134" baseType="lpstr">
      <vt:lpstr>Calibri</vt:lpstr>
      <vt:lpstr>Wingdings 3</vt:lpstr>
      <vt:lpstr>Wingdings</vt:lpstr>
      <vt:lpstr>MS Mincho</vt:lpstr>
      <vt:lpstr>Roboto</vt:lpstr>
      <vt:lpstr>Arial</vt:lpstr>
      <vt:lpstr>Roboto Slab</vt:lpstr>
      <vt:lpstr>Cambria</vt:lpstr>
      <vt:lpstr>Marina</vt:lpstr>
      <vt:lpstr>Radiation &amp; Cancer Biology Course for Residents (Part 2)  Boards Review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Title</dc:title>
  <cp:lastModifiedBy>Zeman, Elaine M</cp:lastModifiedBy>
  <cp:revision>93</cp:revision>
  <dcterms:modified xsi:type="dcterms:W3CDTF">2024-03-29T20:30:23Z</dcterms:modified>
</cp:coreProperties>
</file>