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6"/>
  </p:notesMasterIdLst>
  <p:sldIdLst>
    <p:sldId id="291" r:id="rId2"/>
    <p:sldId id="370" r:id="rId3"/>
    <p:sldId id="337" r:id="rId4"/>
    <p:sldId id="414" r:id="rId5"/>
    <p:sldId id="418" r:id="rId6"/>
    <p:sldId id="335" r:id="rId7"/>
    <p:sldId id="340" r:id="rId8"/>
    <p:sldId id="371" r:id="rId9"/>
    <p:sldId id="447" r:id="rId10"/>
    <p:sldId id="262" r:id="rId11"/>
    <p:sldId id="292" r:id="rId12"/>
    <p:sldId id="296" r:id="rId13"/>
    <p:sldId id="297" r:id="rId14"/>
    <p:sldId id="293" r:id="rId15"/>
    <p:sldId id="308" r:id="rId16"/>
    <p:sldId id="314" r:id="rId17"/>
    <p:sldId id="317" r:id="rId18"/>
    <p:sldId id="294" r:id="rId19"/>
    <p:sldId id="367" r:id="rId20"/>
    <p:sldId id="320" r:id="rId21"/>
    <p:sldId id="336" r:id="rId22"/>
    <p:sldId id="429" r:id="rId23"/>
    <p:sldId id="298" r:id="rId24"/>
    <p:sldId id="441" r:id="rId25"/>
    <p:sldId id="344" r:id="rId26"/>
    <p:sldId id="329" r:id="rId27"/>
    <p:sldId id="300" r:id="rId28"/>
    <p:sldId id="303" r:id="rId29"/>
    <p:sldId id="328" r:id="rId30"/>
    <p:sldId id="361" r:id="rId31"/>
    <p:sldId id="304" r:id="rId32"/>
    <p:sldId id="323" r:id="rId33"/>
    <p:sldId id="421" r:id="rId34"/>
    <p:sldId id="368" r:id="rId35"/>
    <p:sldId id="258" r:id="rId36"/>
    <p:sldId id="427" r:id="rId37"/>
    <p:sldId id="446" r:id="rId38"/>
    <p:sldId id="313" r:id="rId39"/>
    <p:sldId id="307" r:id="rId40"/>
    <p:sldId id="316" r:id="rId41"/>
    <p:sldId id="299" r:id="rId42"/>
    <p:sldId id="430" r:id="rId43"/>
    <p:sldId id="319" r:id="rId44"/>
    <p:sldId id="341" r:id="rId45"/>
    <p:sldId id="334" r:id="rId46"/>
    <p:sldId id="302" r:id="rId47"/>
    <p:sldId id="348" r:id="rId48"/>
    <p:sldId id="439" r:id="rId49"/>
    <p:sldId id="445" r:id="rId50"/>
    <p:sldId id="353" r:id="rId51"/>
    <p:sldId id="369" r:id="rId52"/>
    <p:sldId id="318" r:id="rId53"/>
    <p:sldId id="309" r:id="rId54"/>
    <p:sldId id="310" r:id="rId55"/>
    <p:sldId id="413" r:id="rId56"/>
    <p:sldId id="327" r:id="rId57"/>
    <p:sldId id="312" r:id="rId58"/>
    <p:sldId id="438" r:id="rId59"/>
    <p:sldId id="305" r:id="rId60"/>
    <p:sldId id="332" r:id="rId61"/>
    <p:sldId id="345" r:id="rId62"/>
    <p:sldId id="351" r:id="rId63"/>
    <p:sldId id="359" r:id="rId64"/>
    <p:sldId id="350" r:id="rId65"/>
    <p:sldId id="363" r:id="rId66"/>
    <p:sldId id="400" r:id="rId67"/>
    <p:sldId id="402" r:id="rId68"/>
    <p:sldId id="401" r:id="rId69"/>
    <p:sldId id="352" r:id="rId70"/>
    <p:sldId id="372" r:id="rId71"/>
    <p:sldId id="330" r:id="rId72"/>
    <p:sldId id="412" r:id="rId73"/>
    <p:sldId id="338" r:id="rId74"/>
    <p:sldId id="362" r:id="rId75"/>
    <p:sldId id="326" r:id="rId76"/>
    <p:sldId id="325" r:id="rId77"/>
    <p:sldId id="333" r:id="rId78"/>
    <p:sldId id="342" r:id="rId79"/>
    <p:sldId id="358" r:id="rId80"/>
    <p:sldId id="428" r:id="rId81"/>
    <p:sldId id="357" r:id="rId82"/>
    <p:sldId id="322" r:id="rId83"/>
    <p:sldId id="324" r:id="rId84"/>
    <p:sldId id="311" r:id="rId85"/>
    <p:sldId id="339" r:id="rId86"/>
    <p:sldId id="331" r:id="rId87"/>
    <p:sldId id="349" r:id="rId88"/>
    <p:sldId id="360" r:id="rId89"/>
    <p:sldId id="364" r:id="rId90"/>
    <p:sldId id="366" r:id="rId91"/>
    <p:sldId id="347" r:id="rId92"/>
    <p:sldId id="422" r:id="rId93"/>
    <p:sldId id="404" r:id="rId94"/>
    <p:sldId id="415" r:id="rId95"/>
    <p:sldId id="416" r:id="rId96"/>
    <p:sldId id="437" r:id="rId97"/>
    <p:sldId id="440" r:id="rId98"/>
    <p:sldId id="417" r:id="rId99"/>
    <p:sldId id="365" r:id="rId100"/>
    <p:sldId id="409" r:id="rId101"/>
    <p:sldId id="407" r:id="rId102"/>
    <p:sldId id="410" r:id="rId103"/>
    <p:sldId id="426" r:id="rId104"/>
    <p:sldId id="444" r:id="rId105"/>
    <p:sldId id="411" r:id="rId106"/>
    <p:sldId id="315" r:id="rId107"/>
    <p:sldId id="375" r:id="rId108"/>
    <p:sldId id="425" r:id="rId109"/>
    <p:sldId id="343" r:id="rId110"/>
    <p:sldId id="420" r:id="rId111"/>
    <p:sldId id="443" r:id="rId112"/>
    <p:sldId id="442" r:id="rId113"/>
    <p:sldId id="393" r:id="rId114"/>
    <p:sldId id="397" r:id="rId115"/>
    <p:sldId id="406" r:id="rId116"/>
    <p:sldId id="373" r:id="rId117"/>
    <p:sldId id="403" r:id="rId118"/>
    <p:sldId id="376" r:id="rId119"/>
    <p:sldId id="374" r:id="rId120"/>
    <p:sldId id="377" r:id="rId121"/>
    <p:sldId id="379" r:id="rId122"/>
    <p:sldId id="383" r:id="rId123"/>
    <p:sldId id="405" r:id="rId124"/>
    <p:sldId id="386" r:id="rId125"/>
    <p:sldId id="388" r:id="rId126"/>
    <p:sldId id="389" r:id="rId127"/>
    <p:sldId id="396" r:id="rId128"/>
    <p:sldId id="378" r:id="rId129"/>
    <p:sldId id="436" r:id="rId130"/>
    <p:sldId id="435" r:id="rId131"/>
    <p:sldId id="380" r:id="rId132"/>
    <p:sldId id="382" r:id="rId133"/>
    <p:sldId id="381" r:id="rId134"/>
    <p:sldId id="384" r:id="rId135"/>
    <p:sldId id="385" r:id="rId136"/>
    <p:sldId id="424" r:id="rId137"/>
    <p:sldId id="387" r:id="rId138"/>
    <p:sldId id="419" r:id="rId139"/>
    <p:sldId id="391" r:id="rId140"/>
    <p:sldId id="398" r:id="rId141"/>
    <p:sldId id="392" r:id="rId142"/>
    <p:sldId id="399" r:id="rId143"/>
    <p:sldId id="394" r:id="rId144"/>
    <p:sldId id="395" r:id="rId145"/>
  </p:sldIdLst>
  <p:sldSz cx="9144000" cy="5143500" type="screen16x9"/>
  <p:notesSz cx="6858000" cy="9144000"/>
  <p:embeddedFontLst>
    <p:embeddedFont>
      <p:font typeface="Old Standard TT" pitchFamily="2" charset="77"/>
      <p:regular r:id="rId147"/>
      <p:bold r:id="rId148"/>
      <p:italic r:id="rId149"/>
    </p:embeddedFont>
    <p:embeddedFont>
      <p:font typeface="Wingdings 3" pitchFamily="2" charset="2"/>
      <p:regular r:id="rId1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A9DC"/>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p:restoredTop sz="95918"/>
  </p:normalViewPr>
  <p:slideViewPr>
    <p:cSldViewPr snapToGrid="0">
      <p:cViewPr varScale="1">
        <p:scale>
          <a:sx n="137" d="100"/>
          <a:sy n="137" d="100"/>
        </p:scale>
        <p:origin x="184" y="5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font" Target="fonts/font3.fntdata"/><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4.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c6f90357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c6f90357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6183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000867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12858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7716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422B21FB-5E12-56BE-81CB-2508D22B1AC7}"/>
            </a:ext>
          </a:extLst>
        </p:cNvPr>
        <p:cNvGrpSpPr/>
        <p:nvPr/>
      </p:nvGrpSpPr>
      <p:grpSpPr>
        <a:xfrm>
          <a:off x="0" y="0"/>
          <a:ext cx="0" cy="0"/>
          <a:chOff x="0" y="0"/>
          <a:chExt cx="0" cy="0"/>
        </a:xfrm>
      </p:grpSpPr>
      <p:sp>
        <p:nvSpPr>
          <p:cNvPr id="68" name="Google Shape;68;g20286c3f1e6_0_0:notes">
            <a:extLst>
              <a:ext uri="{FF2B5EF4-FFF2-40B4-BE49-F238E27FC236}">
                <a16:creationId xmlns:a16="http://schemas.microsoft.com/office/drawing/2014/main" id="{D808B73C-940B-4D1D-F0A3-8BDE3E2D6B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a:extLst>
              <a:ext uri="{FF2B5EF4-FFF2-40B4-BE49-F238E27FC236}">
                <a16:creationId xmlns:a16="http://schemas.microsoft.com/office/drawing/2014/main" id="{32457078-7AF9-F72B-8497-F0BC590AC8C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96977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783890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161363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719870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28490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358606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00965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454B30B9-D238-0C1D-0C6A-5C8503E53331}"/>
            </a:ext>
          </a:extLst>
        </p:cNvPr>
        <p:cNvGrpSpPr/>
        <p:nvPr/>
      </p:nvGrpSpPr>
      <p:grpSpPr>
        <a:xfrm>
          <a:off x="0" y="0"/>
          <a:ext cx="0" cy="0"/>
          <a:chOff x="0" y="0"/>
          <a:chExt cx="0" cy="0"/>
        </a:xfrm>
      </p:grpSpPr>
      <p:sp>
        <p:nvSpPr>
          <p:cNvPr id="68" name="Google Shape;68;g20286c3f1e6_0_0:notes">
            <a:extLst>
              <a:ext uri="{FF2B5EF4-FFF2-40B4-BE49-F238E27FC236}">
                <a16:creationId xmlns:a16="http://schemas.microsoft.com/office/drawing/2014/main" id="{2C976D72-6AA9-F56A-CB9C-D40CA60F09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a:extLst>
              <a:ext uri="{FF2B5EF4-FFF2-40B4-BE49-F238E27FC236}">
                <a16:creationId xmlns:a16="http://schemas.microsoft.com/office/drawing/2014/main" id="{F3E468DE-CB11-8871-668E-AE1ADB7036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2477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350655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6C93B362-E847-0BB1-3BAF-7DA4EEB5A830}"/>
            </a:ext>
          </a:extLst>
        </p:cNvPr>
        <p:cNvGrpSpPr/>
        <p:nvPr/>
      </p:nvGrpSpPr>
      <p:grpSpPr>
        <a:xfrm>
          <a:off x="0" y="0"/>
          <a:ext cx="0" cy="0"/>
          <a:chOff x="0" y="0"/>
          <a:chExt cx="0" cy="0"/>
        </a:xfrm>
      </p:grpSpPr>
      <p:sp>
        <p:nvSpPr>
          <p:cNvPr id="68" name="Google Shape;68;g20286c3f1e6_0_0:notes">
            <a:extLst>
              <a:ext uri="{FF2B5EF4-FFF2-40B4-BE49-F238E27FC236}">
                <a16:creationId xmlns:a16="http://schemas.microsoft.com/office/drawing/2014/main" id="{B4B1A2D8-634B-7427-5445-23EAEBF0A6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a:extLst>
              <a:ext uri="{FF2B5EF4-FFF2-40B4-BE49-F238E27FC236}">
                <a16:creationId xmlns:a16="http://schemas.microsoft.com/office/drawing/2014/main" id="{C2B76080-F680-35A7-512D-4A889FC0E3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06992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234183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70205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20548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540576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163522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463649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168687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8049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2869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022709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313898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432314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25115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000070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091857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72309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80034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376683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426246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332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580972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69165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868078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503685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92470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525142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830573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477713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390554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612058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5050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09759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93483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292855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8903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7383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5064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5319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875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258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5436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609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5901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85A86F56-22FD-FA07-B8C7-FCF300995E47}"/>
            </a:ext>
          </a:extLst>
        </p:cNvPr>
        <p:cNvGrpSpPr/>
        <p:nvPr/>
      </p:nvGrpSpPr>
      <p:grpSpPr>
        <a:xfrm>
          <a:off x="0" y="0"/>
          <a:ext cx="0" cy="0"/>
          <a:chOff x="0" y="0"/>
          <a:chExt cx="0" cy="0"/>
        </a:xfrm>
      </p:grpSpPr>
      <p:sp>
        <p:nvSpPr>
          <p:cNvPr id="68" name="Google Shape;68;g20286c3f1e6_0_0:notes">
            <a:extLst>
              <a:ext uri="{FF2B5EF4-FFF2-40B4-BE49-F238E27FC236}">
                <a16:creationId xmlns:a16="http://schemas.microsoft.com/office/drawing/2014/main" id="{8004D787-6D46-99F5-620D-AC3BE5610A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a:extLst>
              <a:ext uri="{FF2B5EF4-FFF2-40B4-BE49-F238E27FC236}">
                <a16:creationId xmlns:a16="http://schemas.microsoft.com/office/drawing/2014/main" id="{2E8EB935-C541-DB56-407A-0550D8B1FF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344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164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2163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435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6684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3511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536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657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5760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1265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2260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3211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59737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A203CF10-0673-C405-3095-1DDF066566AE}"/>
            </a:ext>
          </a:extLst>
        </p:cNvPr>
        <p:cNvGrpSpPr/>
        <p:nvPr/>
      </p:nvGrpSpPr>
      <p:grpSpPr>
        <a:xfrm>
          <a:off x="0" y="0"/>
          <a:ext cx="0" cy="0"/>
          <a:chOff x="0" y="0"/>
          <a:chExt cx="0" cy="0"/>
        </a:xfrm>
      </p:grpSpPr>
      <p:sp>
        <p:nvSpPr>
          <p:cNvPr id="68" name="Google Shape;68;g20286c3f1e6_0_0:notes">
            <a:extLst>
              <a:ext uri="{FF2B5EF4-FFF2-40B4-BE49-F238E27FC236}">
                <a16:creationId xmlns:a16="http://schemas.microsoft.com/office/drawing/2014/main" id="{F2E1C82F-AB09-120B-1177-9BD345E257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a:extLst>
              <a:ext uri="{FF2B5EF4-FFF2-40B4-BE49-F238E27FC236}">
                <a16:creationId xmlns:a16="http://schemas.microsoft.com/office/drawing/2014/main" id="{7616B0A7-E5E5-5C16-961A-027D68B8C7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3740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7935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6557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989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8052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750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493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3845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00126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59625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4644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7104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9613511D-1DAE-1168-E021-4EF3081A431A}"/>
            </a:ext>
          </a:extLst>
        </p:cNvPr>
        <p:cNvGrpSpPr/>
        <p:nvPr/>
      </p:nvGrpSpPr>
      <p:grpSpPr>
        <a:xfrm>
          <a:off x="0" y="0"/>
          <a:ext cx="0" cy="0"/>
          <a:chOff x="0" y="0"/>
          <a:chExt cx="0" cy="0"/>
        </a:xfrm>
      </p:grpSpPr>
      <p:sp>
        <p:nvSpPr>
          <p:cNvPr id="68" name="Google Shape;68;g20286c3f1e6_0_0:notes">
            <a:extLst>
              <a:ext uri="{FF2B5EF4-FFF2-40B4-BE49-F238E27FC236}">
                <a16:creationId xmlns:a16="http://schemas.microsoft.com/office/drawing/2014/main" id="{FD1B69D0-1D29-7882-CDA5-28CC3AA29D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a:extLst>
              <a:ext uri="{FF2B5EF4-FFF2-40B4-BE49-F238E27FC236}">
                <a16:creationId xmlns:a16="http://schemas.microsoft.com/office/drawing/2014/main" id="{9B1F8FF8-49FD-41AA-CF51-26EC40BCB5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272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9B408774-F00B-A9CA-774B-0792432D719D}"/>
            </a:ext>
          </a:extLst>
        </p:cNvPr>
        <p:cNvGrpSpPr/>
        <p:nvPr/>
      </p:nvGrpSpPr>
      <p:grpSpPr>
        <a:xfrm>
          <a:off x="0" y="0"/>
          <a:ext cx="0" cy="0"/>
          <a:chOff x="0" y="0"/>
          <a:chExt cx="0" cy="0"/>
        </a:xfrm>
      </p:grpSpPr>
      <p:sp>
        <p:nvSpPr>
          <p:cNvPr id="68" name="Google Shape;68;g20286c3f1e6_0_0:notes">
            <a:extLst>
              <a:ext uri="{FF2B5EF4-FFF2-40B4-BE49-F238E27FC236}">
                <a16:creationId xmlns:a16="http://schemas.microsoft.com/office/drawing/2014/main" id="{37E969BC-A360-D434-6B92-7D7FEFDB4C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a:extLst>
              <a:ext uri="{FF2B5EF4-FFF2-40B4-BE49-F238E27FC236}">
                <a16:creationId xmlns:a16="http://schemas.microsoft.com/office/drawing/2014/main" id="{610C1FE0-15B4-E99E-8900-062E376873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26454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64910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2085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47706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834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92331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71461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87129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8361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6286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61479388-B0F2-8665-31FC-FCBEC4665917}"/>
            </a:ext>
          </a:extLst>
        </p:cNvPr>
        <p:cNvGrpSpPr/>
        <p:nvPr/>
      </p:nvGrpSpPr>
      <p:grpSpPr>
        <a:xfrm>
          <a:off x="0" y="0"/>
          <a:ext cx="0" cy="0"/>
          <a:chOff x="0" y="0"/>
          <a:chExt cx="0" cy="0"/>
        </a:xfrm>
      </p:grpSpPr>
      <p:sp>
        <p:nvSpPr>
          <p:cNvPr id="68" name="Google Shape;68;g20286c3f1e6_0_0:notes">
            <a:extLst>
              <a:ext uri="{FF2B5EF4-FFF2-40B4-BE49-F238E27FC236}">
                <a16:creationId xmlns:a16="http://schemas.microsoft.com/office/drawing/2014/main" id="{2C1D74D1-E6DF-27F8-B479-1E2AA925FE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a:extLst>
              <a:ext uri="{FF2B5EF4-FFF2-40B4-BE49-F238E27FC236}">
                <a16:creationId xmlns:a16="http://schemas.microsoft.com/office/drawing/2014/main" id="{3268A653-404C-BCE0-0EF3-D410D8C787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00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19882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698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524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45801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59100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17623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4716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11264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32479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9098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90950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64457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5964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350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7086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18879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88339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60847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72744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4371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92238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90361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47066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80437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310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c6f90357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c6f90357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653721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1682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9530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65968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25660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57548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12962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2864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19655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31133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916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88120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9853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315433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61772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25238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806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B7D57DAE-CBBA-C732-2065-C21A94F2880D}"/>
            </a:ext>
          </a:extLst>
        </p:cNvPr>
        <p:cNvGrpSpPr/>
        <p:nvPr/>
      </p:nvGrpSpPr>
      <p:grpSpPr>
        <a:xfrm>
          <a:off x="0" y="0"/>
          <a:ext cx="0" cy="0"/>
          <a:chOff x="0" y="0"/>
          <a:chExt cx="0" cy="0"/>
        </a:xfrm>
      </p:grpSpPr>
      <p:sp>
        <p:nvSpPr>
          <p:cNvPr id="68" name="Google Shape;68;g20286c3f1e6_0_0:notes">
            <a:extLst>
              <a:ext uri="{FF2B5EF4-FFF2-40B4-BE49-F238E27FC236}">
                <a16:creationId xmlns:a16="http://schemas.microsoft.com/office/drawing/2014/main" id="{3B9EBB50-E2B6-70AE-74B2-A7F4DA8A11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a:extLst>
              <a:ext uri="{FF2B5EF4-FFF2-40B4-BE49-F238E27FC236}">
                <a16:creationId xmlns:a16="http://schemas.microsoft.com/office/drawing/2014/main" id="{D4B73F09-FE04-7F30-A6F4-373C64C84C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525173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8652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68241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69691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286c3f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286c3f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950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6FA9DC"/>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423193" y="649904"/>
            <a:ext cx="8319753" cy="3967246"/>
          </a:xfrm>
          <a:prstGeom prst="rect">
            <a:avLst/>
          </a:prstGeom>
        </p:spPr>
        <p:txBody>
          <a:bodyPr spcFirstLastPara="1" wrap="square" lIns="91425" tIns="91425" rIns="91425" bIns="91425" anchor="ctr" anchorCtr="0">
            <a:noAutofit/>
          </a:bodyPr>
          <a:lstStyle/>
          <a:p>
            <a:pPr lvl="0" algn="ctr"/>
            <a:r>
              <a:rPr lang="en" sz="4800" dirty="0">
                <a:solidFill>
                  <a:schemeClr val="tx1"/>
                </a:solidFill>
                <a:effectLst>
                  <a:outerShdw blurRad="50800" dist="38100" dir="2700000" algn="tl" rotWithShape="0">
                    <a:prstClr val="black">
                      <a:alpha val="40000"/>
                    </a:prstClr>
                  </a:outerShdw>
                </a:effectLst>
                <a:latin typeface="+mn-lt"/>
              </a:rPr>
              <a:t>Radiation &amp; Cancer Biology Course for Residents (Part 1)</a:t>
            </a:r>
            <a:br>
              <a:rPr lang="en" sz="4800" dirty="0">
                <a:solidFill>
                  <a:schemeClr val="tx1"/>
                </a:solidFill>
                <a:effectLst>
                  <a:outerShdw blurRad="50800" dist="38100" dir="2700000" algn="tl" rotWithShape="0">
                    <a:prstClr val="black">
                      <a:alpha val="40000"/>
                    </a:prstClr>
                  </a:outerShdw>
                </a:effectLst>
                <a:latin typeface="+mn-lt"/>
              </a:rPr>
            </a:br>
            <a:br>
              <a:rPr lang="en" sz="4800" dirty="0">
                <a:solidFill>
                  <a:schemeClr val="tx1"/>
                </a:solidFill>
                <a:effectLst>
                  <a:outerShdw blurRad="50800" dist="38100" dir="2700000" algn="tl" rotWithShape="0">
                    <a:prstClr val="black">
                      <a:alpha val="40000"/>
                    </a:prstClr>
                  </a:outerShdw>
                </a:effectLst>
                <a:latin typeface="+mn-lt"/>
              </a:rPr>
            </a:br>
            <a:r>
              <a:rPr lang="en" sz="4800" dirty="0">
                <a:solidFill>
                  <a:schemeClr val="tx1"/>
                </a:solidFill>
                <a:effectLst>
                  <a:outerShdw blurRad="50800" dist="38100" dir="2700000" algn="tl" rotWithShape="0">
                    <a:prstClr val="black">
                      <a:alpha val="40000"/>
                    </a:prstClr>
                  </a:outerShdw>
                </a:effectLst>
                <a:latin typeface="+mn-lt"/>
              </a:rPr>
              <a:t>Boards Review Questions</a:t>
            </a:r>
            <a:endParaRPr sz="4800" dirty="0">
              <a:solidFill>
                <a:schemeClr val="tx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105556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63"/>
        <p:cNvGrpSpPr/>
        <p:nvPr/>
      </p:nvGrpSpPr>
      <p:grpSpPr>
        <a:xfrm>
          <a:off x="0" y="0"/>
          <a:ext cx="0" cy="0"/>
          <a:chOff x="0" y="0"/>
          <a:chExt cx="0" cy="0"/>
        </a:xfrm>
      </p:grpSpPr>
      <p:sp>
        <p:nvSpPr>
          <p:cNvPr id="4" name="TextBox 3">
            <a:extLst>
              <a:ext uri="{FF2B5EF4-FFF2-40B4-BE49-F238E27FC236}">
                <a16:creationId xmlns:a16="http://schemas.microsoft.com/office/drawing/2014/main" id="{B95A2BC5-F03C-4F73-4AFD-6CBC189C8995}"/>
              </a:ext>
            </a:extLst>
          </p:cNvPr>
          <p:cNvSpPr txBox="1"/>
          <p:nvPr/>
        </p:nvSpPr>
        <p:spPr>
          <a:xfrm>
            <a:off x="731358" y="2613025"/>
            <a:ext cx="604562" cy="338554"/>
          </a:xfrm>
          <a:prstGeom prst="rect">
            <a:avLst/>
          </a:prstGeom>
          <a:noFill/>
        </p:spPr>
        <p:txBody>
          <a:bodyPr wrap="square" rtlCol="0">
            <a:spAutoFit/>
          </a:bodyPr>
          <a:lstStyle/>
          <a:p>
            <a:endParaRPr lang="en-US" sz="1600" b="1" dirty="0">
              <a:solidFill>
                <a:schemeClr val="bg1"/>
              </a:solidFill>
              <a:effectLst>
                <a:outerShdw blurRad="50800" dist="38100" dir="2700000" algn="tl" rotWithShape="0">
                  <a:prstClr val="black">
                    <a:alpha val="40000"/>
                  </a:prstClr>
                </a:outerShdw>
              </a:effectLst>
            </a:endParaRPr>
          </a:p>
        </p:txBody>
      </p:sp>
      <p:sp>
        <p:nvSpPr>
          <p:cNvPr id="7" name="TextBox 6">
            <a:extLst>
              <a:ext uri="{FF2B5EF4-FFF2-40B4-BE49-F238E27FC236}">
                <a16:creationId xmlns:a16="http://schemas.microsoft.com/office/drawing/2014/main" id="{D2D48604-1C6F-1DF9-5A1D-365FD6775C3B}"/>
              </a:ext>
            </a:extLst>
          </p:cNvPr>
          <p:cNvSpPr txBox="1"/>
          <p:nvPr/>
        </p:nvSpPr>
        <p:spPr>
          <a:xfrm>
            <a:off x="731358" y="3475741"/>
            <a:ext cx="604562" cy="338554"/>
          </a:xfrm>
          <a:prstGeom prst="rect">
            <a:avLst/>
          </a:prstGeom>
          <a:noFill/>
        </p:spPr>
        <p:txBody>
          <a:bodyPr wrap="square" rtlCol="0">
            <a:spAutoFit/>
          </a:bodyPr>
          <a:lstStyle/>
          <a:p>
            <a:endParaRPr lang="en-US" sz="1600" b="1" dirty="0">
              <a:solidFill>
                <a:schemeClr val="bg1"/>
              </a:solidFill>
              <a:effectLst>
                <a:outerShdw blurRad="50800" dist="38100" dir="2700000" algn="tl" rotWithShape="0">
                  <a:prstClr val="black">
                    <a:alpha val="40000"/>
                  </a:prstClr>
                </a:outerShdw>
              </a:effectLst>
            </a:endParaRPr>
          </a:p>
        </p:txBody>
      </p:sp>
      <p:sp>
        <p:nvSpPr>
          <p:cNvPr id="10" name="Text Placeholder 2">
            <a:extLst>
              <a:ext uri="{FF2B5EF4-FFF2-40B4-BE49-F238E27FC236}">
                <a16:creationId xmlns:a16="http://schemas.microsoft.com/office/drawing/2014/main" id="{146616A5-2698-4E4C-ACE6-3A75E81D4757}"/>
              </a:ext>
            </a:extLst>
          </p:cNvPr>
          <p:cNvSpPr txBox="1">
            <a:spLocks/>
          </p:cNvSpPr>
          <p:nvPr/>
        </p:nvSpPr>
        <p:spPr>
          <a:xfrm>
            <a:off x="731358" y="339542"/>
            <a:ext cx="8046042" cy="4546966"/>
          </a:xfrm>
          <a:prstGeom prst="rect">
            <a:avLst/>
          </a:prstGeom>
          <a:effectLst/>
        </p:spPr>
        <p:txBody>
          <a:bodyPr anchor="t" anchorCtr="0"/>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Aft>
                <a:spcPts val="1800"/>
              </a:spcAft>
              <a:buClr>
                <a:schemeClr val="bg2">
                  <a:lumMod val="75000"/>
                </a:schemeClr>
              </a:buClr>
              <a:buSzPct val="100000"/>
              <a:buNone/>
            </a:pPr>
            <a:r>
              <a:rPr lang="en-US" sz="3200" dirty="0">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The average annual dose equivalent to the US population from natural background radiation is approximately:</a:t>
            </a:r>
            <a:endParaRPr lang="en-US" dirty="0">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469900" indent="0">
              <a:buClr>
                <a:schemeClr val="bg2">
                  <a:lumMod val="75000"/>
                </a:schemeClr>
              </a:buClr>
              <a:buSzPct val="100000"/>
              <a:buNone/>
            </a:pP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A. 30 µ</a:t>
            </a:r>
            <a:r>
              <a:rPr lang="en-US" sz="2800" dirty="0" err="1">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Sv</a:t>
            </a: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 </a:t>
            </a:r>
          </a:p>
          <a:p>
            <a:pPr marL="469900" indent="0">
              <a:buClr>
                <a:schemeClr val="bg2">
                  <a:lumMod val="75000"/>
                </a:schemeClr>
              </a:buClr>
              <a:buSzPct val="100000"/>
              <a:buNone/>
            </a:pP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B. 100 µ</a:t>
            </a:r>
            <a:r>
              <a:rPr lang="en-US" sz="2800" dirty="0" err="1">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Sv</a:t>
            </a:r>
            <a:endPar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endParaRPr>
          </a:p>
          <a:p>
            <a:pPr marL="469900" indent="0">
              <a:buClr>
                <a:schemeClr val="bg2">
                  <a:lumMod val="75000"/>
                </a:schemeClr>
              </a:buClr>
              <a:buSzPct val="100000"/>
              <a:buNone/>
            </a:pP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C. 300 µ</a:t>
            </a:r>
            <a:r>
              <a:rPr lang="en-US" sz="2800" dirty="0" err="1">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Sv</a:t>
            </a:r>
            <a:endPar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endParaRPr>
          </a:p>
          <a:p>
            <a:pPr marL="469900" indent="0">
              <a:buClr>
                <a:schemeClr val="bg2">
                  <a:lumMod val="75000"/>
                </a:schemeClr>
              </a:buClr>
              <a:buSzPct val="100000"/>
              <a:buNone/>
            </a:pP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D. 3 mSv </a:t>
            </a:r>
          </a:p>
          <a:p>
            <a:pPr marL="469900" indent="0">
              <a:buClr>
                <a:schemeClr val="bg2">
                  <a:lumMod val="75000"/>
                </a:schemeClr>
              </a:buClr>
              <a:buSzPct val="100000"/>
              <a:buNone/>
            </a:pP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E. 10 mSv</a:t>
            </a:r>
          </a:p>
        </p:txBody>
      </p:sp>
      <p:sp>
        <p:nvSpPr>
          <p:cNvPr id="11" name="Rounded Rectangle 10">
            <a:extLst>
              <a:ext uri="{FF2B5EF4-FFF2-40B4-BE49-F238E27FC236}">
                <a16:creationId xmlns:a16="http://schemas.microsoft.com/office/drawing/2014/main" id="{0999CFA1-5015-4A47-730A-17B552A761E6}"/>
              </a:ext>
            </a:extLst>
          </p:cNvPr>
          <p:cNvSpPr/>
          <p:nvPr/>
        </p:nvSpPr>
        <p:spPr>
          <a:xfrm>
            <a:off x="1222909" y="3983421"/>
            <a:ext cx="1640607" cy="36698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33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accel="50000" decel="5000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1+#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3877985"/>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800"/>
              </a:spcAft>
            </a:pPr>
            <a:r>
              <a:rPr lang="en-US" sz="3200" dirty="0">
                <a:solidFill>
                  <a:srgbClr val="000000"/>
                </a:solidFill>
                <a:effectLst/>
                <a:latin typeface="+mn-lt"/>
                <a:ea typeface="MS Mincho" panose="02020609040205080304" pitchFamily="49" charset="-128"/>
                <a:cs typeface="Times New Roman" panose="02020603050405020304" pitchFamily="18" charset="0"/>
              </a:rPr>
              <a:t>Which is NOT a likely contributor to the cell cycle "age response"? As a function of cell cycle phase:</a:t>
            </a:r>
          </a:p>
          <a:p>
            <a:pPr marL="40005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A. DNA damage repair mechanisms vary.</a:t>
            </a:r>
          </a:p>
          <a:p>
            <a:pPr marL="40005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B. radical scavengers like glutathione vary in concentration. </a:t>
            </a:r>
            <a:endParaRPr lang="en-US" sz="2400" dirty="0">
              <a:latin typeface="+mn-lt"/>
              <a:ea typeface="MS Mincho" panose="02020609040205080304" pitchFamily="49" charset="-128"/>
              <a:cs typeface="Times New Roman" panose="02020603050405020304" pitchFamily="18" charset="0"/>
            </a:endParaRPr>
          </a:p>
          <a:p>
            <a:pPr marL="40005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C. the DNA conformation changes.</a:t>
            </a:r>
          </a:p>
          <a:p>
            <a:pPr marL="40005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D. cell cycle checkpoint control varies in stringency.</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030920" y="3934212"/>
            <a:ext cx="7082159" cy="402955"/>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96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570482"/>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800"/>
              </a:spcAft>
            </a:pPr>
            <a:r>
              <a:rPr lang="en-US" sz="3200" dirty="0">
                <a:solidFill>
                  <a:srgbClr val="000000"/>
                </a:solidFill>
                <a:effectLst/>
                <a:latin typeface="+mn-lt"/>
                <a:ea typeface="MS Mincho" panose="02020609040205080304" pitchFamily="49" charset="-128"/>
                <a:cs typeface="Times New Roman" panose="02020603050405020304" pitchFamily="18" charset="0"/>
              </a:rPr>
              <a:t>Cells lacking activity of which cell cycle-related protein would be LEAST likely to show an inverse dose rate eﬀect?</a:t>
            </a:r>
          </a:p>
          <a:p>
            <a:pPr marL="461963" marR="0">
              <a:spcBef>
                <a:spcPts val="0"/>
              </a:spcBef>
              <a:spcAft>
                <a:spcPts val="600"/>
              </a:spcAft>
            </a:pPr>
            <a:r>
              <a:rPr lang="en-US" sz="3200" dirty="0">
                <a:solidFill>
                  <a:srgbClr val="000000"/>
                </a:solidFill>
                <a:effectLst/>
                <a:latin typeface="+mn-lt"/>
                <a:ea typeface="MS Mincho" panose="02020609040205080304" pitchFamily="49" charset="-128"/>
                <a:cs typeface="Times New Roman" panose="02020603050405020304" pitchFamily="18" charset="0"/>
              </a:rPr>
              <a:t>A. CDK2 </a:t>
            </a:r>
          </a:p>
          <a:p>
            <a:pPr marL="461963" marR="0">
              <a:spcBef>
                <a:spcPts val="0"/>
              </a:spcBef>
              <a:spcAft>
                <a:spcPts val="600"/>
              </a:spcAft>
            </a:pPr>
            <a:r>
              <a:rPr lang="en-US" sz="3200" dirty="0">
                <a:solidFill>
                  <a:srgbClr val="000000"/>
                </a:solidFill>
                <a:effectLst/>
                <a:latin typeface="+mn-lt"/>
                <a:ea typeface="MS Mincho" panose="02020609040205080304" pitchFamily="49" charset="-128"/>
                <a:cs typeface="Times New Roman" panose="02020603050405020304" pitchFamily="18" charset="0"/>
              </a:rPr>
              <a:t>B. Cyclin B </a:t>
            </a:r>
          </a:p>
          <a:p>
            <a:pPr marL="461963" marR="0">
              <a:spcBef>
                <a:spcPts val="0"/>
              </a:spcBef>
              <a:spcAft>
                <a:spcPts val="600"/>
              </a:spcAft>
            </a:pPr>
            <a:r>
              <a:rPr lang="en-US" sz="3200" dirty="0">
                <a:solidFill>
                  <a:srgbClr val="000000"/>
                </a:solidFill>
                <a:effectLst/>
                <a:latin typeface="+mn-lt"/>
                <a:ea typeface="MS Mincho" panose="02020609040205080304" pitchFamily="49" charset="-128"/>
                <a:cs typeface="Times New Roman" panose="02020603050405020304" pitchFamily="18" charset="0"/>
              </a:rPr>
              <a:t>C. Cyclin E </a:t>
            </a:r>
          </a:p>
          <a:p>
            <a:pPr marL="461963" marR="0">
              <a:spcBef>
                <a:spcPts val="0"/>
              </a:spcBef>
              <a:spcAft>
                <a:spcPts val="600"/>
              </a:spcAft>
            </a:pPr>
            <a:r>
              <a:rPr lang="en-US" sz="3200" dirty="0">
                <a:solidFill>
                  <a:srgbClr val="000000"/>
                </a:solidFill>
                <a:effectLst/>
                <a:latin typeface="+mn-lt"/>
                <a:ea typeface="MS Mincho" panose="02020609040205080304" pitchFamily="49" charset="-128"/>
                <a:cs typeface="Times New Roman" panose="02020603050405020304" pitchFamily="18" charset="0"/>
              </a:rPr>
              <a:t>D. p53 </a:t>
            </a:r>
          </a:p>
          <a:p>
            <a:pPr marL="461963" marR="0">
              <a:spcBef>
                <a:spcPts val="0"/>
              </a:spcBef>
              <a:spcAft>
                <a:spcPts val="0"/>
              </a:spcAft>
            </a:pPr>
            <a:r>
              <a:rPr lang="en-US" sz="3200" dirty="0">
                <a:solidFill>
                  <a:srgbClr val="000000"/>
                </a:solidFill>
                <a:effectLst/>
                <a:latin typeface="+mn-lt"/>
                <a:ea typeface="MS Mincho" panose="02020609040205080304" pitchFamily="49" charset="-128"/>
                <a:cs typeface="Times New Roman" panose="02020603050405020304" pitchFamily="18" charset="0"/>
              </a:rPr>
              <a:t>E. WEE-1</a:t>
            </a:r>
            <a:endParaRPr lang="en-US" sz="28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116444" y="4540105"/>
            <a:ext cx="1867388" cy="41607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80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570482"/>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800"/>
              </a:spcAft>
            </a:pPr>
            <a:r>
              <a:rPr lang="en-US" sz="3200" dirty="0">
                <a:solidFill>
                  <a:srgbClr val="000000"/>
                </a:solidFill>
                <a:effectLst/>
                <a:latin typeface="+mn-lt"/>
                <a:ea typeface="MS Mincho" panose="02020609040205080304" pitchFamily="49" charset="-128"/>
                <a:cs typeface="Times New Roman" panose="02020603050405020304" pitchFamily="18" charset="0"/>
              </a:rPr>
              <a:t>Mammalian cells are most sensitive to ionizing radiation in the ____ phase of the cell cycle.</a:t>
            </a:r>
          </a:p>
          <a:p>
            <a:pPr marL="403225" marR="0">
              <a:spcBef>
                <a:spcPts val="0"/>
              </a:spcBef>
              <a:spcAft>
                <a:spcPts val="600"/>
              </a:spcAft>
            </a:pPr>
            <a:r>
              <a:rPr lang="en-US" sz="3200" dirty="0">
                <a:latin typeface="+mn-lt"/>
                <a:ea typeface="MS Mincho" panose="02020609040205080304" pitchFamily="49" charset="-128"/>
                <a:cs typeface="Times New Roman" panose="02020603050405020304" pitchFamily="18" charset="0"/>
              </a:rPr>
              <a:t>A. </a:t>
            </a:r>
            <a:r>
              <a:rPr lang="en-US" sz="3200" dirty="0">
                <a:solidFill>
                  <a:srgbClr val="000000"/>
                </a:solidFill>
                <a:effectLst/>
                <a:latin typeface="+mn-lt"/>
                <a:ea typeface="MS Mincho" panose="02020609040205080304" pitchFamily="49" charset="-128"/>
                <a:cs typeface="Times New Roman" panose="02020603050405020304" pitchFamily="18" charset="0"/>
              </a:rPr>
              <a:t>G1 </a:t>
            </a:r>
          </a:p>
          <a:p>
            <a:pPr marL="403225" marR="0">
              <a:spcBef>
                <a:spcPts val="0"/>
              </a:spcBef>
              <a:spcAft>
                <a:spcPts val="600"/>
              </a:spcAft>
            </a:pPr>
            <a:r>
              <a:rPr lang="en-US" sz="3200" dirty="0">
                <a:latin typeface="+mn-lt"/>
                <a:ea typeface="MS Mincho" panose="02020609040205080304" pitchFamily="49" charset="-128"/>
                <a:cs typeface="Times New Roman" panose="02020603050405020304" pitchFamily="18" charset="0"/>
              </a:rPr>
              <a:t>B. </a:t>
            </a:r>
            <a:r>
              <a:rPr lang="en-US" sz="3200" dirty="0">
                <a:solidFill>
                  <a:srgbClr val="000000"/>
                </a:solidFill>
                <a:effectLst/>
                <a:latin typeface="+mn-lt"/>
                <a:ea typeface="MS Mincho" panose="02020609040205080304" pitchFamily="49" charset="-128"/>
                <a:cs typeface="Times New Roman" panose="02020603050405020304" pitchFamily="18" charset="0"/>
              </a:rPr>
              <a:t>S </a:t>
            </a:r>
          </a:p>
          <a:p>
            <a:pPr marL="403225" marR="0">
              <a:spcBef>
                <a:spcPts val="0"/>
              </a:spcBef>
              <a:spcAft>
                <a:spcPts val="600"/>
              </a:spcAft>
            </a:pPr>
            <a:r>
              <a:rPr lang="en-US" sz="3200" dirty="0">
                <a:latin typeface="+mn-lt"/>
                <a:ea typeface="MS Mincho" panose="02020609040205080304" pitchFamily="49" charset="-128"/>
                <a:cs typeface="Times New Roman" panose="02020603050405020304" pitchFamily="18" charset="0"/>
              </a:rPr>
              <a:t>C. </a:t>
            </a:r>
            <a:r>
              <a:rPr lang="en-US" sz="3200" dirty="0">
                <a:solidFill>
                  <a:srgbClr val="000000"/>
                </a:solidFill>
                <a:effectLst/>
                <a:latin typeface="+mn-lt"/>
                <a:ea typeface="MS Mincho" panose="02020609040205080304" pitchFamily="49" charset="-128"/>
                <a:cs typeface="Times New Roman" panose="02020603050405020304" pitchFamily="18" charset="0"/>
              </a:rPr>
              <a:t>G2 </a:t>
            </a:r>
          </a:p>
          <a:p>
            <a:pPr marL="403225" marR="0">
              <a:spcBef>
                <a:spcPts val="0"/>
              </a:spcBef>
              <a:spcAft>
                <a:spcPts val="600"/>
              </a:spcAft>
            </a:pPr>
            <a:r>
              <a:rPr lang="en-US" sz="3200" dirty="0">
                <a:latin typeface="+mn-lt"/>
                <a:ea typeface="MS Mincho" panose="02020609040205080304" pitchFamily="49" charset="-128"/>
                <a:cs typeface="Times New Roman" panose="02020603050405020304" pitchFamily="18" charset="0"/>
              </a:rPr>
              <a:t>D. </a:t>
            </a:r>
            <a:r>
              <a:rPr lang="en-US" sz="3200" dirty="0">
                <a:solidFill>
                  <a:srgbClr val="000000"/>
                </a:solidFill>
                <a:effectLst/>
                <a:latin typeface="+mn-lt"/>
                <a:ea typeface="MS Mincho" panose="02020609040205080304" pitchFamily="49" charset="-128"/>
                <a:cs typeface="Times New Roman" panose="02020603050405020304" pitchFamily="18" charset="0"/>
              </a:rPr>
              <a:t>M </a:t>
            </a:r>
          </a:p>
          <a:p>
            <a:pPr marL="403225" marR="0">
              <a:spcBef>
                <a:spcPts val="0"/>
              </a:spcBef>
              <a:spcAft>
                <a:spcPts val="600"/>
              </a:spcAft>
            </a:pPr>
            <a:r>
              <a:rPr lang="en-US" sz="3200" dirty="0">
                <a:latin typeface="+mn-lt"/>
                <a:ea typeface="MS Mincho" panose="02020609040205080304" pitchFamily="49" charset="-128"/>
                <a:cs typeface="Times New Roman" panose="02020603050405020304" pitchFamily="18" charset="0"/>
              </a:rPr>
              <a:t>E. </a:t>
            </a:r>
            <a:r>
              <a:rPr lang="en-US" sz="3200" dirty="0">
                <a:solidFill>
                  <a:srgbClr val="000000"/>
                </a:solidFill>
                <a:effectLst/>
                <a:latin typeface="+mn-lt"/>
                <a:ea typeface="MS Mincho" panose="02020609040205080304" pitchFamily="49" charset="-128"/>
                <a:cs typeface="Times New Roman" panose="02020603050405020304" pitchFamily="18" charset="0"/>
              </a:rPr>
              <a:t>G0</a:t>
            </a:r>
            <a:endParaRPr lang="en-US" sz="28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41400" y="3972838"/>
            <a:ext cx="999068" cy="41607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54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570482"/>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800"/>
              </a:spcAft>
            </a:pPr>
            <a:r>
              <a:rPr lang="en-US" sz="3200" dirty="0">
                <a:solidFill>
                  <a:srgbClr val="000000"/>
                </a:solidFill>
                <a:effectLst/>
                <a:latin typeface="+mn-lt"/>
                <a:ea typeface="MS Mincho" panose="02020609040205080304" pitchFamily="49" charset="-128"/>
                <a:cs typeface="Times New Roman" panose="02020603050405020304" pitchFamily="18" charset="0"/>
              </a:rPr>
              <a:t>Which protein is upregulated in a p53-dependent manner in response to DNA damage?</a:t>
            </a:r>
          </a:p>
          <a:p>
            <a:pPr marL="403225" marR="0">
              <a:spcBef>
                <a:spcPts val="0"/>
              </a:spcBef>
              <a:spcAft>
                <a:spcPts val="600"/>
              </a:spcAft>
            </a:pPr>
            <a:r>
              <a:rPr lang="en-US" sz="3200" dirty="0">
                <a:latin typeface="+mn-lt"/>
                <a:ea typeface="MS Mincho" panose="02020609040205080304" pitchFamily="49" charset="-128"/>
                <a:cs typeface="Times New Roman" panose="02020603050405020304" pitchFamily="18" charset="0"/>
              </a:rPr>
              <a:t>A. </a:t>
            </a:r>
            <a:r>
              <a:rPr lang="en-US" sz="3200" dirty="0">
                <a:solidFill>
                  <a:srgbClr val="000000"/>
                </a:solidFill>
                <a:effectLst/>
                <a:latin typeface="+mn-lt"/>
                <a:ea typeface="MS Mincho" panose="02020609040205080304" pitchFamily="49" charset="-128"/>
                <a:cs typeface="Times New Roman" panose="02020603050405020304" pitchFamily="18" charset="0"/>
              </a:rPr>
              <a:t>ATM </a:t>
            </a:r>
          </a:p>
          <a:p>
            <a:pPr marL="403225" marR="0">
              <a:spcBef>
                <a:spcPts val="0"/>
              </a:spcBef>
              <a:spcAft>
                <a:spcPts val="600"/>
              </a:spcAft>
            </a:pPr>
            <a:r>
              <a:rPr lang="en-US" sz="3200" dirty="0">
                <a:latin typeface="+mn-lt"/>
                <a:ea typeface="MS Mincho" panose="02020609040205080304" pitchFamily="49" charset="-128"/>
                <a:cs typeface="Times New Roman" panose="02020603050405020304" pitchFamily="18" charset="0"/>
              </a:rPr>
              <a:t>B. </a:t>
            </a:r>
            <a:r>
              <a:rPr lang="en-US" sz="3200" dirty="0">
                <a:solidFill>
                  <a:srgbClr val="000000"/>
                </a:solidFill>
                <a:effectLst/>
                <a:latin typeface="+mn-lt"/>
                <a:ea typeface="MS Mincho" panose="02020609040205080304" pitchFamily="49" charset="-128"/>
                <a:cs typeface="Times New Roman" panose="02020603050405020304" pitchFamily="18" charset="0"/>
              </a:rPr>
              <a:t>ATR </a:t>
            </a:r>
          </a:p>
          <a:p>
            <a:pPr marL="403225" marR="0">
              <a:spcBef>
                <a:spcPts val="0"/>
              </a:spcBef>
              <a:spcAft>
                <a:spcPts val="600"/>
              </a:spcAft>
            </a:pPr>
            <a:r>
              <a:rPr lang="en-US" sz="3200" dirty="0">
                <a:latin typeface="+mn-lt"/>
                <a:ea typeface="MS Mincho" panose="02020609040205080304" pitchFamily="49" charset="-128"/>
                <a:cs typeface="Times New Roman" panose="02020603050405020304" pitchFamily="18" charset="0"/>
              </a:rPr>
              <a:t>C. </a:t>
            </a:r>
            <a:r>
              <a:rPr lang="en-US" sz="3200" dirty="0">
                <a:solidFill>
                  <a:srgbClr val="000000"/>
                </a:solidFill>
                <a:effectLst/>
                <a:latin typeface="+mn-lt"/>
                <a:ea typeface="MS Mincho" panose="02020609040205080304" pitchFamily="49" charset="-128"/>
                <a:cs typeface="Times New Roman" panose="02020603050405020304" pitchFamily="18" charset="0"/>
              </a:rPr>
              <a:t>p16</a:t>
            </a:r>
          </a:p>
          <a:p>
            <a:pPr marL="403225" marR="0">
              <a:spcBef>
                <a:spcPts val="0"/>
              </a:spcBef>
              <a:spcAft>
                <a:spcPts val="600"/>
              </a:spcAft>
            </a:pPr>
            <a:r>
              <a:rPr lang="en-US" sz="3200" dirty="0">
                <a:latin typeface="+mn-lt"/>
                <a:ea typeface="MS Mincho" panose="02020609040205080304" pitchFamily="49" charset="-128"/>
                <a:cs typeface="Times New Roman" panose="02020603050405020304" pitchFamily="18" charset="0"/>
              </a:rPr>
              <a:t>D. </a:t>
            </a:r>
            <a:r>
              <a:rPr lang="en-US" sz="3200" dirty="0">
                <a:solidFill>
                  <a:srgbClr val="000000"/>
                </a:solidFill>
                <a:effectLst/>
                <a:latin typeface="+mn-lt"/>
                <a:ea typeface="MS Mincho" panose="02020609040205080304" pitchFamily="49" charset="-128"/>
                <a:cs typeface="Times New Roman" panose="02020603050405020304" pitchFamily="18" charset="0"/>
              </a:rPr>
              <a:t>p21</a:t>
            </a:r>
          </a:p>
          <a:p>
            <a:pPr marL="403225" marR="0">
              <a:spcBef>
                <a:spcPts val="0"/>
              </a:spcBef>
              <a:spcAft>
                <a:spcPts val="600"/>
              </a:spcAft>
            </a:pPr>
            <a:r>
              <a:rPr lang="en-US" sz="3200" dirty="0">
                <a:latin typeface="+mn-lt"/>
                <a:ea typeface="MS Mincho" panose="02020609040205080304" pitchFamily="49" charset="-128"/>
                <a:cs typeface="Times New Roman" panose="02020603050405020304" pitchFamily="18" charset="0"/>
              </a:rPr>
              <a:t>E. </a:t>
            </a:r>
            <a:r>
              <a:rPr lang="en-US" sz="3200" dirty="0">
                <a:solidFill>
                  <a:srgbClr val="000000"/>
                </a:solidFill>
                <a:effectLst/>
                <a:latin typeface="+mn-lt"/>
                <a:ea typeface="MS Mincho" panose="02020609040205080304" pitchFamily="49" charset="-128"/>
                <a:cs typeface="Times New Roman" panose="02020603050405020304" pitchFamily="18" charset="0"/>
              </a:rPr>
              <a:t>p63</a:t>
            </a:r>
            <a:endParaRPr lang="en-US" sz="28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50758" y="3989754"/>
            <a:ext cx="1291389" cy="477971"/>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01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3C2E0BD1-3B42-8678-181B-D981C1B2B4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A37012A-6959-5177-6F15-14B6048250EE}"/>
              </a:ext>
            </a:extLst>
          </p:cNvPr>
          <p:cNvSpPr txBox="1"/>
          <p:nvPr/>
        </p:nvSpPr>
        <p:spPr>
          <a:xfrm>
            <a:off x="615898" y="508865"/>
            <a:ext cx="8018304" cy="3631763"/>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800"/>
              </a:spcAft>
            </a:pPr>
            <a:r>
              <a:rPr lang="en-US" sz="3600" dirty="0">
                <a:solidFill>
                  <a:srgbClr val="000000"/>
                </a:solidFill>
                <a:effectLst/>
                <a:latin typeface="+mn-lt"/>
                <a:ea typeface="MS Mincho" panose="02020609040205080304" pitchFamily="49" charset="-128"/>
                <a:cs typeface="Times New Roman" panose="02020603050405020304" pitchFamily="18" charset="0"/>
              </a:rPr>
              <a:t>What is the function of the tumor suppressor protein p21? p21:</a:t>
            </a:r>
          </a:p>
          <a:p>
            <a:pPr marL="403225" marR="0">
              <a:spcBef>
                <a:spcPts val="0"/>
              </a:spcBef>
              <a:spcAft>
                <a:spcPts val="600"/>
              </a:spcAft>
            </a:pPr>
            <a:r>
              <a:rPr lang="en-US" sz="3200" dirty="0">
                <a:latin typeface="+mn-lt"/>
                <a:ea typeface="MS Mincho" panose="02020609040205080304" pitchFamily="49" charset="-128"/>
                <a:cs typeface="Times New Roman" panose="02020603050405020304" pitchFamily="18" charset="0"/>
              </a:rPr>
              <a:t>A. </a:t>
            </a:r>
            <a:r>
              <a:rPr lang="en-US" sz="3200" dirty="0">
                <a:solidFill>
                  <a:srgbClr val="000000"/>
                </a:solidFill>
                <a:effectLst/>
                <a:latin typeface="+mn-lt"/>
                <a:ea typeface="MS Mincho" panose="02020609040205080304" pitchFamily="49" charset="-128"/>
                <a:cs typeface="Times New Roman" panose="02020603050405020304" pitchFamily="18" charset="0"/>
              </a:rPr>
              <a:t>targets ATM for destruction.</a:t>
            </a:r>
          </a:p>
          <a:p>
            <a:pPr marL="403225" marR="0">
              <a:spcBef>
                <a:spcPts val="0"/>
              </a:spcBef>
              <a:spcAft>
                <a:spcPts val="600"/>
              </a:spcAft>
            </a:pPr>
            <a:r>
              <a:rPr lang="en-US" sz="3200" dirty="0">
                <a:latin typeface="+mn-lt"/>
                <a:ea typeface="MS Mincho" panose="02020609040205080304" pitchFamily="49" charset="-128"/>
                <a:cs typeface="Times New Roman" panose="02020603050405020304" pitchFamily="18" charset="0"/>
              </a:rPr>
              <a:t>B. </a:t>
            </a:r>
            <a:r>
              <a:rPr lang="en-US" sz="3200" dirty="0">
                <a:solidFill>
                  <a:srgbClr val="000000"/>
                </a:solidFill>
                <a:effectLst/>
                <a:latin typeface="+mn-lt"/>
                <a:ea typeface="MS Mincho" panose="02020609040205080304" pitchFamily="49" charset="-128"/>
                <a:cs typeface="Times New Roman" panose="02020603050405020304" pitchFamily="18" charset="0"/>
              </a:rPr>
              <a:t>promotes tumor angiogenesis.</a:t>
            </a:r>
          </a:p>
          <a:p>
            <a:pPr marL="403225" marR="0">
              <a:spcBef>
                <a:spcPts val="0"/>
              </a:spcBef>
              <a:spcAft>
                <a:spcPts val="600"/>
              </a:spcAft>
            </a:pPr>
            <a:r>
              <a:rPr lang="en-US" sz="3200" dirty="0">
                <a:latin typeface="+mn-lt"/>
                <a:ea typeface="MS Mincho" panose="02020609040205080304" pitchFamily="49" charset="-128"/>
                <a:cs typeface="Times New Roman" panose="02020603050405020304" pitchFamily="18" charset="0"/>
              </a:rPr>
              <a:t>C. </a:t>
            </a:r>
            <a:r>
              <a:rPr lang="en-US" sz="3200" dirty="0">
                <a:solidFill>
                  <a:srgbClr val="000000"/>
                </a:solidFill>
                <a:effectLst/>
                <a:latin typeface="+mn-lt"/>
                <a:ea typeface="MS Mincho" panose="02020609040205080304" pitchFamily="49" charset="-128"/>
                <a:cs typeface="Times New Roman" panose="02020603050405020304" pitchFamily="18" charset="0"/>
              </a:rPr>
              <a:t>inhibits cyclin dependent kinases.</a:t>
            </a:r>
          </a:p>
          <a:p>
            <a:pPr marL="403225" marR="0">
              <a:spcBef>
                <a:spcPts val="0"/>
              </a:spcBef>
              <a:spcAft>
                <a:spcPts val="600"/>
              </a:spcAft>
            </a:pPr>
            <a:r>
              <a:rPr lang="en-US" sz="3200" dirty="0">
                <a:latin typeface="+mn-lt"/>
                <a:ea typeface="MS Mincho" panose="02020609040205080304" pitchFamily="49" charset="-128"/>
                <a:cs typeface="Times New Roman" panose="02020603050405020304" pitchFamily="18" charset="0"/>
              </a:rPr>
              <a:t>D. </a:t>
            </a:r>
            <a:r>
              <a:rPr lang="en-US" sz="3200" dirty="0">
                <a:solidFill>
                  <a:srgbClr val="000000"/>
                </a:solidFill>
                <a:effectLst/>
                <a:latin typeface="+mn-lt"/>
                <a:ea typeface="MS Mincho" panose="02020609040205080304" pitchFamily="49" charset="-128"/>
                <a:cs typeface="Times New Roman" panose="02020603050405020304" pitchFamily="18" charset="0"/>
              </a:rPr>
              <a:t>activates the MAPK pathway.</a:t>
            </a:r>
          </a:p>
        </p:txBody>
      </p:sp>
      <p:sp>
        <p:nvSpPr>
          <p:cNvPr id="4" name="Rounded Rectangle 3">
            <a:extLst>
              <a:ext uri="{FF2B5EF4-FFF2-40B4-BE49-F238E27FC236}">
                <a16:creationId xmlns:a16="http://schemas.microsoft.com/office/drawing/2014/main" id="{F6304384-4228-027F-9477-C76AD46B2290}"/>
              </a:ext>
            </a:extLst>
          </p:cNvPr>
          <p:cNvSpPr/>
          <p:nvPr/>
        </p:nvSpPr>
        <p:spPr>
          <a:xfrm>
            <a:off x="1042666" y="3026802"/>
            <a:ext cx="6644768" cy="51751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96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ext Placeholder 2">
            <a:extLst>
              <a:ext uri="{FF2B5EF4-FFF2-40B4-BE49-F238E27FC236}">
                <a16:creationId xmlns:a16="http://schemas.microsoft.com/office/drawing/2014/main" id="{C314114C-653F-332F-DD0F-C6C2376F1F4D}"/>
              </a:ext>
            </a:extLst>
          </p:cNvPr>
          <p:cNvSpPr txBox="1">
            <a:spLocks/>
          </p:cNvSpPr>
          <p:nvPr/>
        </p:nvSpPr>
        <p:spPr>
          <a:xfrm>
            <a:off x="598550" y="234658"/>
            <a:ext cx="8314096" cy="4674183"/>
          </a:xfrm>
          <a:prstGeom prst="rect">
            <a:avLst/>
          </a:prstGeom>
          <a:noFill/>
          <a:effectLst/>
        </p:spPr>
        <p:txBody>
          <a:bodyPr anchor="t" anchorCtr="0"/>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1800"/>
              </a:spcAft>
              <a:buClr>
                <a:srgbClr val="00695C">
                  <a:lumMod val="75000"/>
                </a:srgbClr>
              </a:buClr>
              <a:buSzPct val="100000"/>
              <a:buFont typeface="Wingdings 3" panose="05040102010807070707" pitchFamily="18" charset="2"/>
              <a:buNone/>
              <a:tabLst/>
              <a:defRPr/>
            </a:pPr>
            <a:r>
              <a:rPr kumimoji="0" lang="en-US" sz="2800" b="0" i="1"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a:ea typeface="+mn-ea"/>
                <a:cs typeface="+mn-cs"/>
                <a:sym typeface="Arial"/>
              </a:rPr>
              <a:t>True-False Questions:</a:t>
            </a:r>
          </a:p>
          <a:p>
            <a:pPr marL="0" indent="0">
              <a:spcAft>
                <a:spcPts val="1200"/>
              </a:spcAft>
              <a:buClr>
                <a:srgbClr val="000000"/>
              </a:buClr>
              <a:buNone/>
            </a:pPr>
            <a:r>
              <a:rPr lang="en-US" sz="2200" dirty="0">
                <a:solidFill>
                  <a:srgbClr val="000000"/>
                </a:solidFill>
                <a:effectLst>
                  <a:outerShdw blurRad="50800" dist="38100" dir="2700000" algn="tl" rotWithShape="0">
                    <a:prstClr val="black">
                      <a:alpha val="40000"/>
                    </a:prstClr>
                  </a:outerShdw>
                </a:effectLst>
              </a:rPr>
              <a:t>The CDKN2A gene – that codes for the p16 cell cycle-related protein – is a transcriptional target of p53.</a:t>
            </a:r>
          </a:p>
          <a:p>
            <a:pPr marL="0" indent="0">
              <a:spcAft>
                <a:spcPts val="1200"/>
              </a:spcAft>
              <a:buClr>
                <a:srgbClr val="000000"/>
              </a:buClr>
              <a:buNone/>
            </a:pPr>
            <a:r>
              <a:rPr kumimoji="0" lang="en-US" sz="22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sym typeface="Arial"/>
              </a:rPr>
              <a:t>False</a:t>
            </a:r>
          </a:p>
          <a:p>
            <a:pPr marL="0" indent="0">
              <a:spcAft>
                <a:spcPts val="1800"/>
              </a:spcAft>
              <a:buClr>
                <a:srgbClr val="000000"/>
              </a:buClr>
              <a:buNone/>
            </a:pPr>
            <a:r>
              <a:rPr lang="en-US" sz="2200" dirty="0">
                <a:solidFill>
                  <a:srgbClr val="000000"/>
                </a:solidFill>
                <a:effectLst>
                  <a:outerShdw blurRad="50800" dist="38100" dir="2700000" algn="tl" rotWithShape="0">
                    <a:prstClr val="black">
                      <a:alpha val="40000"/>
                    </a:prstClr>
                  </a:outerShdw>
                </a:effectLst>
              </a:rPr>
              <a:t>The Cyclin D – CDK4/6 complex is active during G2 phase of the cell cycle.</a:t>
            </a:r>
            <a:endParaRPr kumimoji="0" lang="en-US" sz="220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sym typeface="Arial"/>
            </a:endParaRPr>
          </a:p>
          <a:p>
            <a:pPr marL="0" lvl="0" indent="0">
              <a:spcBef>
                <a:spcPts val="0"/>
              </a:spcBef>
              <a:spcAft>
                <a:spcPts val="1200"/>
              </a:spcAft>
              <a:buClr>
                <a:srgbClr val="00695C">
                  <a:lumMod val="75000"/>
                </a:srgbClr>
              </a:buClr>
              <a:buSzPct val="100000"/>
              <a:buNone/>
            </a:pPr>
            <a:r>
              <a:rPr kumimoji="0" lang="en-US" sz="22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sym typeface="Arial"/>
              </a:rPr>
              <a:t>False</a:t>
            </a:r>
          </a:p>
          <a:p>
            <a:pPr marL="0" lvl="0" indent="0">
              <a:spcBef>
                <a:spcPts val="0"/>
              </a:spcBef>
              <a:spcAft>
                <a:spcPts val="1200"/>
              </a:spcAft>
              <a:buClr>
                <a:srgbClr val="00695C">
                  <a:lumMod val="75000"/>
                </a:srgbClr>
              </a:buClr>
              <a:buSzPct val="100000"/>
              <a:buNone/>
            </a:pPr>
            <a:r>
              <a:rPr lang="en-US" sz="2200" dirty="0">
                <a:solidFill>
                  <a:schemeClr val="tx1"/>
                </a:solidFill>
                <a:effectLst>
                  <a:outerShdw blurRad="50800" dist="38100" dir="2700000" algn="tl" rotWithShape="0">
                    <a:prstClr val="black">
                      <a:alpha val="40000"/>
                    </a:prstClr>
                  </a:outerShdw>
                </a:effectLst>
              </a:rPr>
              <a:t>Tumor cells that have lost RB activity become insensitive to growth suppression.</a:t>
            </a:r>
          </a:p>
          <a:p>
            <a:pPr marL="0" indent="0">
              <a:spcBef>
                <a:spcPts val="0"/>
              </a:spcBef>
              <a:spcAft>
                <a:spcPts val="1800"/>
              </a:spcAft>
              <a:buClr>
                <a:srgbClr val="00695C">
                  <a:lumMod val="75000"/>
                </a:srgbClr>
              </a:buClr>
              <a:buSzPct val="100000"/>
              <a:buNone/>
            </a:pPr>
            <a:r>
              <a:rPr lang="en-US" sz="2200" b="1" dirty="0">
                <a:solidFill>
                  <a:srgbClr val="FFFF00"/>
                </a:solidFill>
                <a:effectLst>
                  <a:outerShdw blurRad="50800" dist="38100" dir="2700000" algn="tl" rotWithShape="0">
                    <a:prstClr val="black">
                      <a:alpha val="40000"/>
                    </a:prstClr>
                  </a:outerShdw>
                </a:effectLst>
              </a:rPr>
              <a:t>True</a:t>
            </a:r>
            <a:endParaRPr lang="en-US" sz="2200" dirty="0">
              <a:solidFill>
                <a:schemeClr val="tx1"/>
              </a:solidFill>
              <a:effectLst>
                <a:outerShdw blurRad="50800" dist="38100" dir="2700000" algn="tl" rotWithShape="0">
                  <a:prstClr val="black">
                    <a:alpha val="40000"/>
                  </a:prstClr>
                </a:outerShdw>
              </a:effectLst>
            </a:endParaRPr>
          </a:p>
          <a:p>
            <a:pPr marL="0" lvl="0" indent="0">
              <a:spcBef>
                <a:spcPts val="0"/>
              </a:spcBef>
              <a:spcAft>
                <a:spcPts val="1800"/>
              </a:spcAft>
              <a:buClr>
                <a:srgbClr val="00695C">
                  <a:lumMod val="75000"/>
                </a:srgbClr>
              </a:buClr>
              <a:buSzPct val="100000"/>
              <a:buNone/>
            </a:pPr>
            <a:endParaRPr kumimoji="0" lang="en-US" sz="2200" i="0" u="none" strike="noStrike" kern="1200" cap="none" spc="0" normalizeH="0" baseline="0" noProof="0" dirty="0">
              <a:ln>
                <a:noFill/>
              </a:ln>
              <a:solidFill>
                <a:schemeClr val="tx1"/>
              </a:solidFill>
              <a:effectLst>
                <a:outerShdw blurRad="50800" dist="38100" dir="2700000" algn="tl" rotWithShape="0">
                  <a:prstClr val="black">
                    <a:alpha val="40000"/>
                  </a:prstClr>
                </a:outerShdw>
              </a:effectLst>
              <a:uLnTx/>
              <a:uFillTx/>
              <a:sym typeface="Arial"/>
            </a:endParaRPr>
          </a:p>
          <a:p>
            <a:pPr marL="0" lvl="0" indent="0">
              <a:spcBef>
                <a:spcPts val="0"/>
              </a:spcBef>
              <a:spcAft>
                <a:spcPts val="1800"/>
              </a:spcAft>
              <a:buClr>
                <a:srgbClr val="00695C">
                  <a:lumMod val="75000"/>
                </a:srgbClr>
              </a:buClr>
              <a:buSzPct val="100000"/>
              <a:buNone/>
            </a:pPr>
            <a:endParaRPr kumimoji="0" lang="en-US" sz="22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sym typeface="Arial"/>
            </a:endParaRPr>
          </a:p>
          <a:p>
            <a:pPr marL="0" marR="0" lvl="0" indent="0" algn="l" defTabSz="457200" rtl="0" eaLnBrk="1" fontAlgn="auto" latinLnBrk="0" hangingPunct="1">
              <a:lnSpc>
                <a:spcPct val="100000"/>
              </a:lnSpc>
              <a:spcBef>
                <a:spcPts val="0"/>
              </a:spcBef>
              <a:spcAft>
                <a:spcPts val="1800"/>
              </a:spcAft>
              <a:buClr>
                <a:srgbClr val="00695C">
                  <a:lumMod val="75000"/>
                </a:srgbClr>
              </a:buClr>
              <a:buSzPct val="100000"/>
              <a:buFont typeface="Wingdings 3" panose="05040102010807070707" pitchFamily="18" charset="2"/>
              <a:buNone/>
              <a:tabLst/>
              <a:defRPr/>
            </a:pPr>
            <a:endParaRPr kumimoji="0" lang="en-US" sz="2000" b="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a:ea typeface="+mn-ea"/>
              <a:cs typeface="+mn-cs"/>
              <a:sym typeface="Arial"/>
            </a:endParaRPr>
          </a:p>
          <a:p>
            <a:pPr marL="0" marR="0" lvl="0" indent="0" algn="l" defTabSz="457200" rtl="0" eaLnBrk="1" fontAlgn="auto" latinLnBrk="0" hangingPunct="1">
              <a:lnSpc>
                <a:spcPct val="100000"/>
              </a:lnSpc>
              <a:spcBef>
                <a:spcPts val="0"/>
              </a:spcBef>
              <a:spcAft>
                <a:spcPts val="1800"/>
              </a:spcAft>
              <a:buClr>
                <a:srgbClr val="00695C">
                  <a:lumMod val="75000"/>
                </a:srgbClr>
              </a:buClr>
              <a:buSzPct val="100000"/>
              <a:buFont typeface="Wingdings 3" panose="05040102010807070707" pitchFamily="18" charset="2"/>
              <a:buNone/>
              <a:tabLst/>
              <a:defRPr/>
            </a:pPr>
            <a:endParaRPr kumimoji="0" lang="en-US" sz="20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a:ea typeface="+mn-ea"/>
              <a:cs typeface="+mn-cs"/>
              <a:sym typeface="Arial"/>
            </a:endParaRPr>
          </a:p>
        </p:txBody>
      </p:sp>
    </p:spTree>
    <p:extLst>
      <p:ext uri="{BB962C8B-B14F-4D97-AF65-F5344CB8AC3E}">
        <p14:creationId xmlns:p14="http://schemas.microsoft.com/office/powerpoint/2010/main" val="35738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1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strips(downLeft)">
                                      <p:cBhvr>
                                        <p:cTn id="24" dur="10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strips(downLeft)">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extBox 1">
            <a:extLst>
              <a:ext uri="{FF2B5EF4-FFF2-40B4-BE49-F238E27FC236}">
                <a16:creationId xmlns:a16="http://schemas.microsoft.com/office/drawing/2014/main" id="{581CD1D1-1E3D-3B7C-CE34-D81DE02C68A9}"/>
              </a:ext>
            </a:extLst>
          </p:cNvPr>
          <p:cNvSpPr txBox="1"/>
          <p:nvPr/>
        </p:nvSpPr>
        <p:spPr>
          <a:xfrm>
            <a:off x="457200" y="493226"/>
            <a:ext cx="3130062" cy="307777"/>
          </a:xfrm>
          <a:prstGeom prst="rect">
            <a:avLst/>
          </a:prstGeom>
          <a:noFill/>
        </p:spPr>
        <p:txBody>
          <a:bodyPr wrap="square">
            <a:spAutoFit/>
          </a:bodyPr>
          <a:lstStyle/>
          <a:p>
            <a:pPr marL="7938">
              <a:spcAft>
                <a:spcPts val="1200"/>
              </a:spcAft>
            </a:pPr>
            <a:r>
              <a:rPr lang="en-US" dirty="0">
                <a:solidFill>
                  <a:schemeClr val="tx1"/>
                </a:solidFill>
                <a:latin typeface="+mn-lt"/>
                <a:ea typeface="MS Mincho" panose="02020609040205080304" pitchFamily="49" charset="-128"/>
                <a:cs typeface="Times New Roman" panose="02020603050405020304" pitchFamily="18" charset="0"/>
              </a:rPr>
              <a:t>LET, RBE &amp; High LET Radiotherapy</a:t>
            </a:r>
            <a:endParaRPr lang="en-US" sz="1400" dirty="0">
              <a:solidFill>
                <a:schemeClr val="tx1"/>
              </a:solidFill>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0945271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078039"/>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200"/>
              </a:spcAft>
            </a:pPr>
            <a:r>
              <a:rPr lang="en-US" sz="2800" dirty="0">
                <a:effectLst/>
                <a:latin typeface="+mn-lt"/>
                <a:ea typeface="MS Mincho" panose="02020609040205080304" pitchFamily="49" charset="-128"/>
                <a:cs typeface="Times New Roman" panose="02020603050405020304" pitchFamily="18" charset="0"/>
              </a:rPr>
              <a:t>Which statement comparing carbon ion with proton beam radiotherapy is FALSE?</a:t>
            </a:r>
            <a:endParaRPr lang="en-US" sz="2800" dirty="0">
              <a:latin typeface="+mn-lt"/>
              <a:ea typeface="MS Mincho" panose="02020609040205080304" pitchFamily="49" charset="-128"/>
              <a:cs typeface="Times New Roman" panose="02020603050405020304" pitchFamily="18" charset="0"/>
            </a:endParaRPr>
          </a:p>
          <a:p>
            <a:pPr marL="0" marR="0">
              <a:spcBef>
                <a:spcPts val="0"/>
              </a:spcBef>
              <a:spcAft>
                <a:spcPts val="1200"/>
              </a:spcAft>
            </a:pPr>
            <a:endParaRPr lang="en-US" dirty="0">
              <a:effectLst/>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2200" dirty="0">
                <a:effectLst/>
                <a:latin typeface="+mn-lt"/>
                <a:ea typeface="MS Mincho" panose="02020609040205080304" pitchFamily="49" charset="-128"/>
                <a:cs typeface="Times New Roman" panose="02020603050405020304" pitchFamily="18" charset="0"/>
              </a:rPr>
              <a:t>A. Carbon ions are even better suited than protons for the type of precision radiotherapy needed to treat tumors located near critical structures.</a:t>
            </a:r>
          </a:p>
          <a:p>
            <a:pPr marL="463550" marR="0">
              <a:spcBef>
                <a:spcPts val="0"/>
              </a:spcBef>
              <a:spcAft>
                <a:spcPts val="600"/>
              </a:spcAft>
            </a:pPr>
            <a:r>
              <a:rPr lang="en-US" sz="2200" dirty="0">
                <a:effectLst/>
                <a:latin typeface="+mn-lt"/>
                <a:ea typeface="MS Mincho" panose="02020609040205080304" pitchFamily="49" charset="-128"/>
                <a:cs typeface="Times New Roman" panose="02020603050405020304" pitchFamily="18" charset="0"/>
              </a:rPr>
              <a:t>B. One advantage common to both carbon ion and proton radiotherapy is a reduced OER.</a:t>
            </a:r>
          </a:p>
          <a:p>
            <a:pPr marL="463550" marR="0">
              <a:spcBef>
                <a:spcPts val="0"/>
              </a:spcBef>
              <a:spcAft>
                <a:spcPts val="600"/>
              </a:spcAft>
            </a:pPr>
            <a:r>
              <a:rPr lang="en-US" sz="2200" dirty="0">
                <a:effectLst/>
                <a:latin typeface="+mn-lt"/>
                <a:ea typeface="MS Mincho" panose="02020609040205080304" pitchFamily="49" charset="-128"/>
                <a:cs typeface="Times New Roman" panose="02020603050405020304" pitchFamily="18" charset="0"/>
              </a:rPr>
              <a:t>C. Both beams exhibit a Bragg peak.</a:t>
            </a:r>
          </a:p>
          <a:p>
            <a:pPr marL="463550" marR="0">
              <a:spcBef>
                <a:spcPts val="0"/>
              </a:spcBef>
              <a:spcAft>
                <a:spcPts val="0"/>
              </a:spcAft>
            </a:pPr>
            <a:r>
              <a:rPr lang="en-US" sz="2200" dirty="0">
                <a:effectLst/>
                <a:latin typeface="+mn-lt"/>
                <a:ea typeface="MS Mincho" panose="02020609040205080304" pitchFamily="49" charset="-128"/>
                <a:cs typeface="Times New Roman" panose="02020603050405020304" pitchFamily="18" charset="0"/>
              </a:rPr>
              <a:t>D. The RBE for carbon ions is greater than for protons.</a:t>
            </a:r>
            <a:endParaRPr lang="en-US" sz="22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106831" y="3000554"/>
            <a:ext cx="7255773" cy="715235"/>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99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262705"/>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Particle selection for high LET radiotherapy should be determined by the particl</a:t>
            </a:r>
            <a:r>
              <a:rPr lang="en-US" sz="3200" dirty="0">
                <a:latin typeface="+mn-lt"/>
                <a:ea typeface="MS Mincho" panose="02020609040205080304" pitchFamily="49" charset="-128"/>
                <a:cs typeface="Times New Roman" panose="02020603050405020304" pitchFamily="18" charset="0"/>
              </a:rPr>
              <a:t>e’s ability to:</a:t>
            </a:r>
            <a:endParaRPr lang="en-US" dirty="0">
              <a:effectLst/>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A. cause tumor cell senescence.</a:t>
            </a:r>
          </a:p>
          <a:p>
            <a:pPr marL="4635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B. inhibit DNA repair in tumor cells.</a:t>
            </a:r>
          </a:p>
          <a:p>
            <a:pPr marL="4635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C. maximize the number of ionizations per cell.</a:t>
            </a:r>
          </a:p>
          <a:p>
            <a:pPr marL="4635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D. achieve the highest RBE and lowest OER.</a:t>
            </a:r>
          </a:p>
          <a:p>
            <a:pPr marL="463550" marR="0">
              <a:spcBef>
                <a:spcPts val="0"/>
              </a:spcBef>
              <a:spcAft>
                <a:spcPts val="600"/>
              </a:spcAft>
            </a:pPr>
            <a:r>
              <a:rPr lang="en-US" sz="2800" dirty="0">
                <a:latin typeface="+mn-lt"/>
                <a:ea typeface="MS Mincho" panose="02020609040205080304" pitchFamily="49" charset="-128"/>
                <a:cs typeface="Times New Roman" panose="02020603050405020304" pitchFamily="18" charset="0"/>
              </a:rPr>
              <a:t>E. selectively damage tumor vasculature.</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06830" y="3771187"/>
            <a:ext cx="7259127" cy="463929"/>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927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339650"/>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solidFill>
                  <a:srgbClr val="000000"/>
                </a:solidFill>
                <a:effectLst/>
                <a:latin typeface="+mn-lt"/>
                <a:ea typeface="MS Mincho" panose="02020609040205080304" pitchFamily="49" charset="-128"/>
                <a:cs typeface="Times New Roman" panose="02020603050405020304" pitchFamily="18" charset="0"/>
              </a:rPr>
              <a:t>Which type of radiation would produce a cell survival curve with the broadest shoulder?</a:t>
            </a:r>
          </a:p>
          <a:p>
            <a:pPr marL="0" marR="0">
              <a:spcBef>
                <a:spcPts val="0"/>
              </a:spcBef>
              <a:spcAft>
                <a:spcPts val="0"/>
              </a:spcAft>
            </a:pPr>
            <a:endParaRPr lang="en-US" sz="2000" dirty="0">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A. </a:t>
            </a:r>
            <a:r>
              <a:rPr lang="en-US" sz="2800" dirty="0">
                <a:solidFill>
                  <a:srgbClr val="000000"/>
                </a:solidFill>
                <a:effectLst/>
                <a:latin typeface="+mn-lt"/>
                <a:ea typeface="MS Mincho" panose="02020609040205080304" pitchFamily="49" charset="-128"/>
                <a:cs typeface="Times New Roman" panose="02020603050405020304" pitchFamily="18" charset="0"/>
              </a:rPr>
              <a:t>250 </a:t>
            </a:r>
            <a:r>
              <a:rPr lang="en-US" sz="2800" dirty="0" err="1">
                <a:solidFill>
                  <a:srgbClr val="000000"/>
                </a:solidFill>
                <a:effectLst/>
                <a:latin typeface="+mn-lt"/>
                <a:ea typeface="MS Mincho" panose="02020609040205080304" pitchFamily="49" charset="-128"/>
                <a:cs typeface="Times New Roman" panose="02020603050405020304" pitchFamily="18" charset="0"/>
              </a:rPr>
              <a:t>kVp</a:t>
            </a:r>
            <a:r>
              <a:rPr lang="en-US" sz="2800" dirty="0">
                <a:solidFill>
                  <a:srgbClr val="000000"/>
                </a:solidFill>
                <a:effectLst/>
                <a:latin typeface="+mn-lt"/>
                <a:ea typeface="MS Mincho" panose="02020609040205080304" pitchFamily="49" charset="-128"/>
                <a:cs typeface="Times New Roman" panose="02020603050405020304" pitchFamily="18" charset="0"/>
              </a:rPr>
              <a:t> X-rays</a:t>
            </a:r>
            <a:endParaRPr lang="en-US" sz="28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B. </a:t>
            </a:r>
            <a:r>
              <a:rPr lang="en-US" sz="2800" dirty="0">
                <a:solidFill>
                  <a:srgbClr val="000000"/>
                </a:solidFill>
                <a:effectLst/>
                <a:latin typeface="+mn-lt"/>
                <a:ea typeface="MS Mincho" panose="02020609040205080304" pitchFamily="49" charset="-128"/>
                <a:cs typeface="Times New Roman" panose="02020603050405020304" pitchFamily="18" charset="0"/>
              </a:rPr>
              <a:t>5 MeV electrons</a:t>
            </a:r>
            <a:endParaRPr lang="en-US" sz="28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C. </a:t>
            </a:r>
            <a:r>
              <a:rPr lang="en-US" sz="2800" dirty="0">
                <a:solidFill>
                  <a:srgbClr val="000000"/>
                </a:solidFill>
                <a:effectLst/>
                <a:latin typeface="+mn-lt"/>
                <a:ea typeface="MS Mincho" panose="02020609040205080304" pitchFamily="49" charset="-128"/>
                <a:cs typeface="Times New Roman" panose="02020603050405020304" pitchFamily="18" charset="0"/>
              </a:rPr>
              <a:t>1 MeV neutrons</a:t>
            </a:r>
            <a:endParaRPr lang="en-US" sz="28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D. </a:t>
            </a:r>
            <a:r>
              <a:rPr lang="en-US" sz="2800" dirty="0">
                <a:solidFill>
                  <a:srgbClr val="000000"/>
                </a:solidFill>
                <a:effectLst/>
                <a:latin typeface="+mn-lt"/>
                <a:ea typeface="MS Mincho" panose="02020609040205080304" pitchFamily="49" charset="-128"/>
                <a:cs typeface="Times New Roman" panose="02020603050405020304" pitchFamily="18" charset="0"/>
              </a:rPr>
              <a:t>2 MeV </a:t>
            </a:r>
            <a:r>
              <a:rPr lang="el-GR" sz="2800" dirty="0">
                <a:solidFill>
                  <a:srgbClr val="000000"/>
                </a:solidFill>
                <a:effectLst/>
                <a:latin typeface="+mn-lt"/>
                <a:ea typeface="MS Mincho" panose="02020609040205080304" pitchFamily="49" charset="-128"/>
                <a:cs typeface="Times New Roman" panose="02020603050405020304" pitchFamily="18" charset="0"/>
              </a:rPr>
              <a:t>α-</a:t>
            </a:r>
            <a:r>
              <a:rPr lang="en-US" sz="2800" dirty="0">
                <a:solidFill>
                  <a:srgbClr val="000000"/>
                </a:solidFill>
                <a:effectLst/>
                <a:latin typeface="+mn-lt"/>
                <a:ea typeface="MS Mincho" panose="02020609040205080304" pitchFamily="49" charset="-128"/>
                <a:cs typeface="Times New Roman" panose="02020603050405020304" pitchFamily="18" charset="0"/>
              </a:rPr>
              <a:t>particles</a:t>
            </a:r>
          </a:p>
          <a:p>
            <a:pPr marL="577850" marR="0">
              <a:spcBef>
                <a:spcPts val="0"/>
              </a:spcBef>
              <a:spcAft>
                <a:spcPts val="0"/>
              </a:spcAft>
            </a:pPr>
            <a:r>
              <a:rPr lang="en-US" sz="2800" dirty="0">
                <a:latin typeface="+mn-lt"/>
                <a:ea typeface="MS Mincho" panose="02020609040205080304" pitchFamily="49" charset="-128"/>
                <a:cs typeface="Times New Roman" panose="02020603050405020304" pitchFamily="18" charset="0"/>
              </a:rPr>
              <a:t>E. 275 MeV/nucleon carbon ions</a:t>
            </a:r>
            <a:endParaRPr lang="en-US" sz="28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236759" y="2839062"/>
            <a:ext cx="3092870" cy="43294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44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4" name="Text Placeholder 2">
            <a:extLst>
              <a:ext uri="{FF2B5EF4-FFF2-40B4-BE49-F238E27FC236}">
                <a16:creationId xmlns:a16="http://schemas.microsoft.com/office/drawing/2014/main" id="{5FBCCF69-E1BF-5AA2-AC2C-B9EED55675C9}"/>
              </a:ext>
            </a:extLst>
          </p:cNvPr>
          <p:cNvSpPr txBox="1">
            <a:spLocks/>
          </p:cNvSpPr>
          <p:nvPr/>
        </p:nvSpPr>
        <p:spPr>
          <a:xfrm>
            <a:off x="616994" y="479890"/>
            <a:ext cx="8527006" cy="4333179"/>
          </a:xfrm>
          <a:prstGeom prst="rect">
            <a:avLst/>
          </a:prstGeom>
          <a:effectLst/>
        </p:spPr>
        <p:txBody>
          <a:bodyPr anchor="t" anchorCtr="0"/>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Aft>
                <a:spcPts val="1800"/>
              </a:spcAft>
              <a:buClr>
                <a:schemeClr val="bg2">
                  <a:lumMod val="75000"/>
                </a:schemeClr>
              </a:buClr>
              <a:buSzPct val="100000"/>
              <a:buNone/>
            </a:pPr>
            <a:r>
              <a:rPr lang="en-US" sz="36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What influences the initial yield of radiation-induced DNA strand breaks?</a:t>
            </a:r>
          </a:p>
          <a:p>
            <a:pPr marL="469900" indent="0">
              <a:buClr>
                <a:schemeClr val="bg2">
                  <a:lumMod val="75000"/>
                </a:schemeClr>
              </a:buClr>
              <a:buSzPct val="100000"/>
              <a:buNone/>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A. ATM phosphorylation</a:t>
            </a:r>
          </a:p>
          <a:p>
            <a:pPr marL="469900" indent="0">
              <a:buClr>
                <a:schemeClr val="bg2">
                  <a:lumMod val="75000"/>
                </a:schemeClr>
              </a:buClr>
              <a:buSzPct val="100000"/>
              <a:buNone/>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B. Histone methylation status</a:t>
            </a:r>
          </a:p>
          <a:p>
            <a:pPr marL="469900" indent="0">
              <a:buClr>
                <a:schemeClr val="bg2">
                  <a:lumMod val="75000"/>
                </a:schemeClr>
              </a:buClr>
              <a:buSzPct val="100000"/>
              <a:buNone/>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C. Oxygen tension</a:t>
            </a:r>
          </a:p>
          <a:p>
            <a:pPr marL="469900" indent="0">
              <a:buClr>
                <a:schemeClr val="bg2">
                  <a:lumMod val="75000"/>
                </a:schemeClr>
              </a:buClr>
              <a:buSzPct val="100000"/>
              <a:buNone/>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D. Abundance of RAD51</a:t>
            </a:r>
            <a:endParaRPr lang="en-US" sz="3200" dirty="0">
              <a:solidFill>
                <a:schemeClr val="tx1"/>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A1FA9E7F-1C01-8832-9274-8DF1A83E1172}"/>
              </a:ext>
            </a:extLst>
          </p:cNvPr>
          <p:cNvSpPr/>
          <p:nvPr/>
        </p:nvSpPr>
        <p:spPr>
          <a:xfrm>
            <a:off x="1141666" y="3300153"/>
            <a:ext cx="3488523" cy="507075"/>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84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3770263"/>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solidFill>
                  <a:srgbClr val="000000"/>
                </a:solidFill>
                <a:effectLst/>
                <a:latin typeface="+mn-lt"/>
                <a:ea typeface="MS Mincho" panose="02020609040205080304" pitchFamily="49" charset="-128"/>
                <a:cs typeface="Times New Roman" panose="02020603050405020304" pitchFamily="18" charset="0"/>
              </a:rPr>
              <a:t>What is the principal justification for the use of proton radiotherapy?</a:t>
            </a:r>
          </a:p>
          <a:p>
            <a:pPr marL="0" marR="0">
              <a:spcBef>
                <a:spcPts val="0"/>
              </a:spcBef>
              <a:spcAft>
                <a:spcPts val="0"/>
              </a:spcAft>
            </a:pPr>
            <a:endParaRPr lang="en-US" sz="2000" dirty="0">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A. </a:t>
            </a:r>
            <a:r>
              <a:rPr lang="en-US" sz="2800" dirty="0">
                <a:solidFill>
                  <a:srgbClr val="000000"/>
                </a:solidFill>
                <a:effectLst/>
                <a:latin typeface="+mn-lt"/>
                <a:ea typeface="MS Mincho" panose="02020609040205080304" pitchFamily="49" charset="-128"/>
                <a:cs typeface="Times New Roman" panose="02020603050405020304" pitchFamily="18" charset="0"/>
              </a:rPr>
              <a:t>to produce irreparable DNA damage</a:t>
            </a:r>
            <a:endParaRPr lang="en-US" sz="28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B. </a:t>
            </a:r>
            <a:r>
              <a:rPr lang="en-US" sz="2800" dirty="0">
                <a:solidFill>
                  <a:srgbClr val="000000"/>
                </a:solidFill>
                <a:effectLst/>
                <a:latin typeface="+mn-lt"/>
                <a:ea typeface="MS Mincho" panose="02020609040205080304" pitchFamily="49" charset="-128"/>
                <a:cs typeface="Times New Roman" panose="02020603050405020304" pitchFamily="18" charset="0"/>
              </a:rPr>
              <a:t>to </a:t>
            </a:r>
            <a:r>
              <a:rPr lang="en-US" sz="2800" dirty="0" err="1">
                <a:solidFill>
                  <a:srgbClr val="000000"/>
                </a:solidFill>
                <a:effectLst/>
                <a:latin typeface="+mn-lt"/>
                <a:ea typeface="MS Mincho" panose="02020609040205080304" pitchFamily="49" charset="-128"/>
                <a:cs typeface="Times New Roman" panose="02020603050405020304" pitchFamily="18" charset="0"/>
              </a:rPr>
              <a:t>radiosensitize</a:t>
            </a:r>
            <a:r>
              <a:rPr lang="en-US" sz="2800" dirty="0">
                <a:solidFill>
                  <a:srgbClr val="000000"/>
                </a:solidFill>
                <a:effectLst/>
                <a:latin typeface="+mn-lt"/>
                <a:ea typeface="MS Mincho" panose="02020609040205080304" pitchFamily="49" charset="-128"/>
                <a:cs typeface="Times New Roman" panose="02020603050405020304" pitchFamily="18" charset="0"/>
              </a:rPr>
              <a:t> hypoxic tumor cells</a:t>
            </a:r>
            <a:endParaRPr lang="en-US" sz="28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C. </a:t>
            </a:r>
            <a:r>
              <a:rPr lang="en-US" sz="2800" dirty="0">
                <a:latin typeface="+mn-lt"/>
                <a:ea typeface="MS Mincho" panose="02020609040205080304" pitchFamily="49" charset="-128"/>
                <a:cs typeface="Times New Roman" panose="02020603050405020304" pitchFamily="18" charset="0"/>
              </a:rPr>
              <a:t>to reduce the dose to normal tissues</a:t>
            </a:r>
            <a:endParaRPr lang="en-US" sz="28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D. </a:t>
            </a:r>
            <a:r>
              <a:rPr lang="en-US" sz="2800" dirty="0">
                <a:solidFill>
                  <a:srgbClr val="000000"/>
                </a:solidFill>
                <a:effectLst/>
                <a:latin typeface="+mn-lt"/>
                <a:ea typeface="MS Mincho" panose="02020609040205080304" pitchFamily="49" charset="-128"/>
                <a:cs typeface="Times New Roman" panose="02020603050405020304" pitchFamily="18" charset="0"/>
              </a:rPr>
              <a:t>to eliminate the age response through the cell cycle</a:t>
            </a:r>
            <a:endParaRPr lang="en-US" sz="28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251221" y="2843180"/>
            <a:ext cx="6288568" cy="43294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21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15C3B943-7BC4-37CC-6949-AC7B2530EAC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AC608C2-0843-0DD7-2286-1C6D043E6B3E}"/>
              </a:ext>
            </a:extLst>
          </p:cNvPr>
          <p:cNvSpPr txBox="1"/>
          <p:nvPr/>
        </p:nvSpPr>
        <p:spPr>
          <a:xfrm>
            <a:off x="454057" y="662614"/>
            <a:ext cx="8422906" cy="3708708"/>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solidFill>
                  <a:srgbClr val="000000"/>
                </a:solidFill>
                <a:effectLst/>
                <a:latin typeface="+mn-lt"/>
                <a:ea typeface="MS Mincho" panose="02020609040205080304" pitchFamily="49" charset="-128"/>
                <a:cs typeface="Times New Roman" panose="02020603050405020304" pitchFamily="18" charset="0"/>
              </a:rPr>
              <a:t>For very high LET types of radiation:</a:t>
            </a:r>
          </a:p>
          <a:p>
            <a:pPr marL="0" marR="0">
              <a:spcBef>
                <a:spcPts val="0"/>
              </a:spcBef>
              <a:spcAft>
                <a:spcPts val="0"/>
              </a:spcAft>
            </a:pPr>
            <a:endParaRPr lang="en-US" sz="2000" dirty="0">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A. toxicity is</a:t>
            </a:r>
            <a:r>
              <a:rPr lang="en-US" sz="2800" dirty="0">
                <a:solidFill>
                  <a:srgbClr val="000000"/>
                </a:solidFill>
                <a:effectLst/>
                <a:latin typeface="+mn-lt"/>
                <a:ea typeface="MS Mincho" panose="02020609040205080304" pitchFamily="49" charset="-128"/>
                <a:cs typeface="Times New Roman" panose="02020603050405020304" pitchFamily="18" charset="0"/>
              </a:rPr>
              <a:t> enhanced by using radiosensitizers.</a:t>
            </a:r>
            <a:endParaRPr lang="en-US" sz="28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B. </a:t>
            </a:r>
            <a:r>
              <a:rPr lang="en-US" sz="2800" dirty="0">
                <a:solidFill>
                  <a:srgbClr val="000000"/>
                </a:solidFill>
                <a:effectLst/>
                <a:latin typeface="+mn-lt"/>
                <a:ea typeface="MS Mincho" panose="02020609040205080304" pitchFamily="49" charset="-128"/>
                <a:cs typeface="Times New Roman" panose="02020603050405020304" pitchFamily="18" charset="0"/>
              </a:rPr>
              <a:t>tumor oxygenation remains unchanged after irradiation. </a:t>
            </a:r>
            <a:endParaRPr lang="en-US" sz="28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C. </a:t>
            </a:r>
            <a:r>
              <a:rPr lang="en-US" sz="1800" baseline="30000" dirty="0">
                <a:effectLst/>
                <a:latin typeface="+mn-lt"/>
                <a:ea typeface="MS Mincho" panose="02020609040205080304" pitchFamily="49" charset="-128"/>
                <a:cs typeface="Times New Roman" panose="02020603050405020304" pitchFamily="18" charset="0"/>
              </a:rPr>
              <a:t>●</a:t>
            </a:r>
            <a:r>
              <a:rPr lang="en-US" sz="2800" dirty="0">
                <a:latin typeface="+mn-lt"/>
                <a:ea typeface="MS Mincho" panose="02020609040205080304" pitchFamily="49" charset="-128"/>
                <a:cs typeface="Times New Roman" panose="02020603050405020304" pitchFamily="18" charset="0"/>
              </a:rPr>
              <a:t>OH radicals do most of the DNA damage.</a:t>
            </a:r>
            <a:endParaRPr lang="en-US" sz="28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D. </a:t>
            </a:r>
            <a:r>
              <a:rPr lang="en-US" sz="2800" dirty="0">
                <a:solidFill>
                  <a:srgbClr val="000000"/>
                </a:solidFill>
                <a:effectLst/>
                <a:latin typeface="+mn-lt"/>
                <a:ea typeface="MS Mincho" panose="02020609040205080304" pitchFamily="49" charset="-128"/>
                <a:cs typeface="Times New Roman" panose="02020603050405020304" pitchFamily="18" charset="0"/>
              </a:rPr>
              <a:t>toxicity does not depend on the tissue’s oxygenation status.</a:t>
            </a:r>
            <a:endParaRPr lang="en-US" sz="28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E7B250A8-D978-ACAB-CA09-1B2BFDB8A77C}"/>
              </a:ext>
            </a:extLst>
          </p:cNvPr>
          <p:cNvSpPr/>
          <p:nvPr/>
        </p:nvSpPr>
        <p:spPr>
          <a:xfrm>
            <a:off x="1089378" y="3455299"/>
            <a:ext cx="6719435" cy="848147"/>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21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D35A92BB-D219-02B3-5AE1-77106E55D88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2295381-0A72-58B5-3FD7-CCB9F339B9BF}"/>
              </a:ext>
            </a:extLst>
          </p:cNvPr>
          <p:cNvSpPr txBox="1"/>
          <p:nvPr/>
        </p:nvSpPr>
        <p:spPr>
          <a:xfrm>
            <a:off x="615898" y="508865"/>
            <a:ext cx="8065986" cy="3585597"/>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solidFill>
                  <a:srgbClr val="000000"/>
                </a:solidFill>
                <a:effectLst/>
                <a:latin typeface="+mn-lt"/>
                <a:ea typeface="MS Mincho" panose="02020609040205080304" pitchFamily="49" charset="-128"/>
                <a:cs typeface="Times New Roman" panose="02020603050405020304" pitchFamily="18" charset="0"/>
              </a:rPr>
              <a:t>Boron neutron capture therapy causes cell killing through the production of high LET:</a:t>
            </a:r>
          </a:p>
          <a:p>
            <a:pPr marL="0" marR="0">
              <a:spcBef>
                <a:spcPts val="0"/>
              </a:spcBef>
              <a:spcAft>
                <a:spcPts val="0"/>
              </a:spcAft>
            </a:pPr>
            <a:endParaRPr lang="en-US" sz="2000" dirty="0">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A. </a:t>
            </a:r>
            <a:r>
              <a:rPr lang="en-US" sz="3200" dirty="0">
                <a:solidFill>
                  <a:srgbClr val="000000"/>
                </a:solidFill>
                <a:effectLst/>
                <a:latin typeface="+mn-lt"/>
                <a:ea typeface="MS Mincho" panose="02020609040205080304" pitchFamily="49" charset="-128"/>
                <a:cs typeface="Times New Roman" panose="02020603050405020304" pitchFamily="18" charset="0"/>
              </a:rPr>
              <a:t>protons</a:t>
            </a:r>
            <a:endParaRPr lang="en-US" sz="32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B. </a:t>
            </a:r>
            <a:r>
              <a:rPr lang="en-US" sz="3200" dirty="0">
                <a:solidFill>
                  <a:srgbClr val="000000"/>
                </a:solidFill>
                <a:effectLst/>
                <a:latin typeface="+mn-lt"/>
                <a:ea typeface="MS Mincho" panose="02020609040205080304" pitchFamily="49" charset="-128"/>
                <a:cs typeface="Times New Roman" panose="02020603050405020304" pitchFamily="18" charset="0"/>
              </a:rPr>
              <a:t>neutrons</a:t>
            </a:r>
            <a:endParaRPr lang="en-US" sz="32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C. </a:t>
            </a:r>
            <a:r>
              <a:rPr lang="en-US" sz="3200" dirty="0">
                <a:latin typeface="+mn-lt"/>
                <a:ea typeface="MS Mincho" panose="02020609040205080304" pitchFamily="49" charset="-128"/>
                <a:cs typeface="Times New Roman" panose="02020603050405020304" pitchFamily="18" charset="0"/>
              </a:rPr>
              <a:t>carbon ions</a:t>
            </a:r>
            <a:endParaRPr lang="en-US" sz="32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D. </a:t>
            </a:r>
            <a:r>
              <a:rPr lang="en-US" sz="3200" dirty="0">
                <a:solidFill>
                  <a:srgbClr val="000000"/>
                </a:solidFill>
                <a:effectLst/>
                <a:latin typeface="+mn-lt"/>
                <a:ea typeface="MS Mincho" panose="02020609040205080304" pitchFamily="49" charset="-128"/>
                <a:cs typeface="Times New Roman" panose="02020603050405020304" pitchFamily="18" charset="0"/>
              </a:rPr>
              <a:t>α-particles and lithium ions </a:t>
            </a:r>
            <a:endParaRPr lang="en-US" sz="32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77E97C7C-19B9-6F93-C960-D153BAAA42E3}"/>
              </a:ext>
            </a:extLst>
          </p:cNvPr>
          <p:cNvSpPr/>
          <p:nvPr/>
        </p:nvSpPr>
        <p:spPr>
          <a:xfrm>
            <a:off x="1229989" y="3587647"/>
            <a:ext cx="5413572" cy="43294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07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3508653"/>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The carbon ion RBE for hypoxic cells compared to aerobic cells is:</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A. equal</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B. lower</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C. higher</a:t>
            </a:r>
          </a:p>
          <a:p>
            <a:pPr marL="463550" marR="0">
              <a:spcBef>
                <a:spcPts val="0"/>
              </a:spcBef>
            </a:pPr>
            <a:r>
              <a:rPr lang="en-US" sz="3200" dirty="0">
                <a:effectLst/>
                <a:latin typeface="+mn-lt"/>
                <a:ea typeface="MS Mincho" panose="02020609040205080304" pitchFamily="49" charset="-128"/>
                <a:cs typeface="Times New Roman" panose="02020603050405020304" pitchFamily="18" charset="0"/>
              </a:rPr>
              <a:t>D. endpoint dependent</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50620" y="2918461"/>
            <a:ext cx="1744980" cy="47244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7F96BE2-8DC5-B529-50D2-6F885E9A5CE4}"/>
              </a:ext>
            </a:extLst>
          </p:cNvPr>
          <p:cNvPicPr>
            <a:picLocks noChangeAspect="1"/>
          </p:cNvPicPr>
          <p:nvPr/>
        </p:nvPicPr>
        <p:blipFill>
          <a:blip r:embed="rId3"/>
          <a:stretch>
            <a:fillRect/>
          </a:stretch>
        </p:blipFill>
        <p:spPr>
          <a:xfrm>
            <a:off x="5403911" y="1733550"/>
            <a:ext cx="3650798" cy="2770632"/>
          </a:xfrm>
          <a:prstGeom prst="rect">
            <a:avLst/>
          </a:prstGeom>
          <a:effectLst>
            <a:outerShdw blurRad="63500" dist="50800" dir="2700000" algn="tl" rotWithShape="0">
              <a:prstClr val="black">
                <a:alpha val="40000"/>
              </a:prstClr>
            </a:outerShdw>
          </a:effectLst>
        </p:spPr>
      </p:pic>
    </p:spTree>
    <p:extLst>
      <p:ext uri="{BB962C8B-B14F-4D97-AF65-F5344CB8AC3E}">
        <p14:creationId xmlns:p14="http://schemas.microsoft.com/office/powerpoint/2010/main" val="143867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ext Placeholder 2">
            <a:extLst>
              <a:ext uri="{FF2B5EF4-FFF2-40B4-BE49-F238E27FC236}">
                <a16:creationId xmlns:a16="http://schemas.microsoft.com/office/drawing/2014/main" id="{C314114C-653F-332F-DD0F-C6C2376F1F4D}"/>
              </a:ext>
            </a:extLst>
          </p:cNvPr>
          <p:cNvSpPr txBox="1">
            <a:spLocks/>
          </p:cNvSpPr>
          <p:nvPr/>
        </p:nvSpPr>
        <p:spPr>
          <a:xfrm>
            <a:off x="598550" y="346704"/>
            <a:ext cx="8314096" cy="4674183"/>
          </a:xfrm>
          <a:prstGeom prst="rect">
            <a:avLst/>
          </a:prstGeom>
          <a:noFill/>
          <a:effectLst/>
        </p:spPr>
        <p:txBody>
          <a:bodyPr anchor="t" anchorCtr="0"/>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1800"/>
              </a:spcAft>
              <a:buClr>
                <a:srgbClr val="00695C">
                  <a:lumMod val="75000"/>
                </a:srgbClr>
              </a:buClr>
              <a:buSzPct val="100000"/>
              <a:buFont typeface="Wingdings 3" panose="05040102010807070707" pitchFamily="18" charset="2"/>
              <a:buNone/>
              <a:tabLst/>
              <a:defRPr/>
            </a:pPr>
            <a:r>
              <a:rPr kumimoji="0" lang="en-US" sz="2800" b="0" i="1" u="none" strike="noStrike" kern="1200" cap="none" spc="0" normalizeH="0" baseline="0" noProof="0" dirty="0">
                <a:ln>
                  <a:noFill/>
                </a:ln>
                <a:solidFill>
                  <a:srgbClr val="000000"/>
                </a:solidFill>
                <a:effectLst>
                  <a:outerShdw blurRad="63500" dist="50800" dir="2700000" algn="tl" rotWithShape="0">
                    <a:prstClr val="black">
                      <a:alpha val="40000"/>
                    </a:prstClr>
                  </a:outerShdw>
                </a:effectLst>
                <a:uLnTx/>
                <a:uFillTx/>
                <a:latin typeface="Arial"/>
                <a:ea typeface="+mn-ea"/>
                <a:cs typeface="+mn-cs"/>
                <a:sym typeface="Arial"/>
              </a:rPr>
              <a:t>True-False Questions:</a:t>
            </a:r>
          </a:p>
          <a:p>
            <a:pPr marL="0" indent="0">
              <a:spcAft>
                <a:spcPts val="1200"/>
              </a:spcAft>
              <a:buClr>
                <a:srgbClr val="000000"/>
              </a:buClr>
              <a:buNone/>
            </a:pPr>
            <a:r>
              <a:rPr lang="en-US" b="1" dirty="0">
                <a:solidFill>
                  <a:srgbClr val="000000"/>
                </a:solidFill>
              </a:rPr>
              <a:t>Ionizing radiations of extremely high LET (e.g., 2,000 keV/µm) are less biologically efficient than moderately high LET radiations. </a:t>
            </a:r>
            <a:endParaRPr kumimoji="0" lang="en-US" b="1" i="0" u="none" strike="noStrike" kern="1200" cap="none" spc="0" normalizeH="0" baseline="0" noProof="0" dirty="0">
              <a:ln>
                <a:noFill/>
              </a:ln>
              <a:solidFill>
                <a:srgbClr val="000000"/>
              </a:solidFill>
              <a:effectLst/>
              <a:uLnTx/>
              <a:uFillTx/>
              <a:sym typeface="Arial"/>
            </a:endParaRPr>
          </a:p>
          <a:p>
            <a:pPr marL="0" marR="0" lvl="0" indent="0" algn="l" defTabSz="457200" rtl="0" eaLnBrk="1" fontAlgn="auto" latinLnBrk="0" hangingPunct="1">
              <a:lnSpc>
                <a:spcPct val="100000"/>
              </a:lnSpc>
              <a:spcBef>
                <a:spcPct val="20000"/>
              </a:spcBef>
              <a:spcAft>
                <a:spcPts val="1800"/>
              </a:spcAft>
              <a:buClr>
                <a:srgbClr val="000000"/>
              </a:buClr>
              <a:buSzPct val="80000"/>
              <a:buFont typeface="Wingdings 3" panose="05040102010807070707" pitchFamily="18" charset="2"/>
              <a:buNone/>
              <a:tabLst/>
              <a:defRPr/>
            </a:pPr>
            <a:r>
              <a:rPr kumimoji="0" lang="en-US" sz="2200" b="1" i="0" u="none" strike="noStrike" kern="1200" cap="none" spc="0" normalizeH="0" baseline="0" noProof="0" dirty="0">
                <a:ln>
                  <a:noFill/>
                </a:ln>
                <a:solidFill>
                  <a:srgbClr val="FFFF00"/>
                </a:solidFill>
                <a:effectLst>
                  <a:outerShdw blurRad="63500" dist="50800" dir="2700000" algn="tl" rotWithShape="0">
                    <a:prstClr val="black">
                      <a:alpha val="40000"/>
                    </a:prstClr>
                  </a:outerShdw>
                </a:effectLst>
                <a:uLnTx/>
                <a:uFillTx/>
                <a:sym typeface="Arial"/>
              </a:rPr>
              <a:t>True</a:t>
            </a:r>
            <a:endParaRPr kumimoji="0" lang="en-US" sz="2200" b="1" i="0" u="none" strike="noStrike" kern="1200" cap="none" spc="0" normalizeH="0" baseline="0" noProof="0" dirty="0">
              <a:ln>
                <a:noFill/>
              </a:ln>
              <a:solidFill>
                <a:srgbClr val="000000"/>
              </a:solidFill>
              <a:effectLst>
                <a:outerShdw blurRad="63500" dist="50800" dir="2700000" algn="tl" rotWithShape="0">
                  <a:prstClr val="black">
                    <a:alpha val="40000"/>
                  </a:prstClr>
                </a:outerShdw>
              </a:effectLst>
              <a:uLnTx/>
              <a:uFillTx/>
              <a:sym typeface="Arial"/>
            </a:endParaRPr>
          </a:p>
          <a:p>
            <a:pPr marL="0" lvl="0" indent="0">
              <a:spcBef>
                <a:spcPts val="0"/>
              </a:spcBef>
              <a:spcAft>
                <a:spcPts val="1200"/>
              </a:spcAft>
              <a:buClr>
                <a:srgbClr val="00695C">
                  <a:lumMod val="75000"/>
                </a:srgbClr>
              </a:buClr>
              <a:buSzPct val="100000"/>
              <a:buNone/>
            </a:pPr>
            <a:r>
              <a:rPr lang="en-US" b="1" dirty="0">
                <a:solidFill>
                  <a:srgbClr val="000000"/>
                </a:solidFill>
              </a:rPr>
              <a:t>One </a:t>
            </a:r>
            <a:r>
              <a:rPr lang="en-US" b="1" dirty="0" err="1">
                <a:solidFill>
                  <a:srgbClr val="000000"/>
                </a:solidFill>
              </a:rPr>
              <a:t>Gy</a:t>
            </a:r>
            <a:r>
              <a:rPr lang="en-US" b="1" dirty="0">
                <a:solidFill>
                  <a:srgbClr val="000000"/>
                </a:solidFill>
              </a:rPr>
              <a:t> of α-particles corresponds to an equivalent dose of 10 </a:t>
            </a:r>
            <a:r>
              <a:rPr lang="en-US" b="1" dirty="0" err="1">
                <a:solidFill>
                  <a:srgbClr val="000000"/>
                </a:solidFill>
              </a:rPr>
              <a:t>Sv</a:t>
            </a:r>
            <a:r>
              <a:rPr lang="en-US" b="1" dirty="0">
                <a:solidFill>
                  <a:srgbClr val="000000"/>
                </a:solidFill>
              </a:rPr>
              <a:t>.</a:t>
            </a:r>
          </a:p>
          <a:p>
            <a:pPr marL="0" lvl="0" indent="0">
              <a:spcBef>
                <a:spcPts val="0"/>
              </a:spcBef>
              <a:spcAft>
                <a:spcPts val="1200"/>
              </a:spcAft>
              <a:buClr>
                <a:srgbClr val="00695C">
                  <a:lumMod val="75000"/>
                </a:srgbClr>
              </a:buClr>
              <a:buSzPct val="100000"/>
              <a:buNone/>
            </a:pPr>
            <a:r>
              <a:rPr kumimoji="0" lang="en-US" sz="2200" b="1" i="0" u="none" strike="noStrike" kern="1200" cap="none" spc="0" normalizeH="0" baseline="0" noProof="0" dirty="0">
                <a:ln>
                  <a:noFill/>
                </a:ln>
                <a:solidFill>
                  <a:srgbClr val="FFFF00"/>
                </a:solidFill>
                <a:effectLst>
                  <a:outerShdw blurRad="63500" dist="50800" dir="2700000" algn="tl" rotWithShape="0">
                    <a:prstClr val="black">
                      <a:alpha val="40000"/>
                    </a:prstClr>
                  </a:outerShdw>
                </a:effectLst>
                <a:uLnTx/>
                <a:uFillTx/>
                <a:sym typeface="Arial"/>
              </a:rPr>
              <a:t>False</a:t>
            </a:r>
          </a:p>
          <a:p>
            <a:pPr marL="0" lvl="0" indent="0">
              <a:spcBef>
                <a:spcPts val="0"/>
              </a:spcBef>
              <a:spcAft>
                <a:spcPts val="1800"/>
              </a:spcAft>
              <a:buClr>
                <a:srgbClr val="00695C">
                  <a:lumMod val="75000"/>
                </a:srgbClr>
              </a:buClr>
              <a:buSzPct val="100000"/>
              <a:buNone/>
            </a:pPr>
            <a:r>
              <a:rPr lang="en-US" b="1" dirty="0">
                <a:solidFill>
                  <a:srgbClr val="000000"/>
                </a:solidFill>
              </a:rPr>
              <a:t>For radiation protection purposes, we assume that embryos and fetuses are about 1.5 – 2.0 times more sensitive to radiation carcinogenesis than adults.</a:t>
            </a:r>
          </a:p>
          <a:p>
            <a:pPr marL="0" lvl="0" indent="0">
              <a:spcBef>
                <a:spcPts val="0"/>
              </a:spcBef>
              <a:spcAft>
                <a:spcPts val="1800"/>
              </a:spcAft>
              <a:buClr>
                <a:srgbClr val="00695C">
                  <a:lumMod val="75000"/>
                </a:srgbClr>
              </a:buClr>
              <a:buSzPct val="100000"/>
              <a:buNone/>
            </a:pPr>
            <a:r>
              <a:rPr lang="en-US" sz="2200" b="1" dirty="0">
                <a:solidFill>
                  <a:srgbClr val="FFFF00"/>
                </a:solidFill>
                <a:effectLst>
                  <a:outerShdw blurRad="63500" dist="50800" dir="2700000" algn="tl" rotWithShape="0">
                    <a:prstClr val="black">
                      <a:alpha val="40000"/>
                    </a:prstClr>
                  </a:outerShdw>
                </a:effectLst>
              </a:rPr>
              <a:t>True</a:t>
            </a:r>
          </a:p>
          <a:p>
            <a:pPr marL="0" lvl="0" indent="0">
              <a:spcBef>
                <a:spcPts val="0"/>
              </a:spcBef>
              <a:spcAft>
                <a:spcPts val="1800"/>
              </a:spcAft>
              <a:buClr>
                <a:srgbClr val="00695C">
                  <a:lumMod val="75000"/>
                </a:srgbClr>
              </a:buClr>
              <a:buSzPct val="100000"/>
              <a:buNone/>
            </a:pPr>
            <a:endParaRPr kumimoji="0" lang="en-US" sz="2200" b="1" i="0" u="none" strike="noStrike" kern="1200" cap="none" spc="0" normalizeH="0" baseline="0" noProof="0" dirty="0">
              <a:ln>
                <a:noFill/>
              </a:ln>
              <a:solidFill>
                <a:srgbClr val="000000"/>
              </a:solidFill>
              <a:uLnTx/>
              <a:uFillTx/>
              <a:sym typeface="Arial"/>
            </a:endParaRPr>
          </a:p>
          <a:p>
            <a:pPr marL="0" marR="0" lvl="0" indent="0" algn="l" defTabSz="457200" rtl="0" eaLnBrk="1" fontAlgn="auto" latinLnBrk="0" hangingPunct="1">
              <a:lnSpc>
                <a:spcPct val="100000"/>
              </a:lnSpc>
              <a:spcBef>
                <a:spcPts val="0"/>
              </a:spcBef>
              <a:spcAft>
                <a:spcPts val="1800"/>
              </a:spcAft>
              <a:buClr>
                <a:srgbClr val="00695C">
                  <a:lumMod val="75000"/>
                </a:srgbClr>
              </a:buClr>
              <a:buSzPct val="100000"/>
              <a:buFont typeface="Wingdings 3" panose="05040102010807070707" pitchFamily="18" charset="2"/>
              <a:buNone/>
              <a:tabLst/>
              <a:defRPr/>
            </a:pPr>
            <a:endParaRPr kumimoji="0" lang="en-US" sz="2000" b="0" i="0" u="none" strike="noStrike" kern="1200" cap="none" spc="0" normalizeH="0" baseline="0" noProof="0" dirty="0">
              <a:ln>
                <a:noFill/>
              </a:ln>
              <a:solidFill>
                <a:srgbClr val="000000"/>
              </a:solidFill>
              <a:effectLst>
                <a:outerShdw blurRad="63500" dist="50800" dir="2700000" algn="tl" rotWithShape="0">
                  <a:prstClr val="black">
                    <a:alpha val="40000"/>
                  </a:prstClr>
                </a:outerShdw>
              </a:effectLst>
              <a:uLnTx/>
              <a:uFillTx/>
              <a:latin typeface="Arial"/>
              <a:ea typeface="+mn-ea"/>
              <a:cs typeface="+mn-cs"/>
              <a:sym typeface="Arial"/>
            </a:endParaRPr>
          </a:p>
          <a:p>
            <a:pPr marL="0" marR="0" lvl="0" indent="0" algn="l" defTabSz="457200" rtl="0" eaLnBrk="1" fontAlgn="auto" latinLnBrk="0" hangingPunct="1">
              <a:lnSpc>
                <a:spcPct val="100000"/>
              </a:lnSpc>
              <a:spcBef>
                <a:spcPts val="0"/>
              </a:spcBef>
              <a:spcAft>
                <a:spcPts val="1800"/>
              </a:spcAft>
              <a:buClr>
                <a:srgbClr val="00695C">
                  <a:lumMod val="75000"/>
                </a:srgbClr>
              </a:buClr>
              <a:buSzPct val="100000"/>
              <a:buFont typeface="Wingdings 3" panose="05040102010807070707" pitchFamily="18" charset="2"/>
              <a:buNone/>
              <a:tabLst/>
              <a:defRPr/>
            </a:pPr>
            <a:endParaRPr kumimoji="0" lang="en-US" sz="2000" b="1" i="0" u="none" strike="noStrike" kern="1200" cap="none" spc="0" normalizeH="0" baseline="0" noProof="0" dirty="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266169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1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strips(downLeft)">
                                      <p:cBhvr>
                                        <p:cTn id="24" dur="10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strips(downLeft)">
                                      <p:cBhvr>
                                        <p:cTn id="35"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extBox 1">
            <a:extLst>
              <a:ext uri="{FF2B5EF4-FFF2-40B4-BE49-F238E27FC236}">
                <a16:creationId xmlns:a16="http://schemas.microsoft.com/office/drawing/2014/main" id="{33E0632A-2541-52D4-93A0-F7B4CCA2CE0D}"/>
              </a:ext>
            </a:extLst>
          </p:cNvPr>
          <p:cNvSpPr txBox="1"/>
          <p:nvPr/>
        </p:nvSpPr>
        <p:spPr>
          <a:xfrm>
            <a:off x="457200" y="493226"/>
            <a:ext cx="3130062" cy="307777"/>
          </a:xfrm>
          <a:prstGeom prst="rect">
            <a:avLst/>
          </a:prstGeom>
          <a:noFill/>
        </p:spPr>
        <p:txBody>
          <a:bodyPr wrap="square">
            <a:spAutoFit/>
          </a:bodyPr>
          <a:lstStyle/>
          <a:p>
            <a:pPr marL="7938">
              <a:spcAft>
                <a:spcPts val="1200"/>
              </a:spcAft>
            </a:pPr>
            <a:r>
              <a:rPr lang="en-US" dirty="0">
                <a:solidFill>
                  <a:schemeClr val="tx1"/>
                </a:solidFill>
                <a:latin typeface="+mn-lt"/>
                <a:ea typeface="MS Mincho" panose="02020609040205080304" pitchFamily="49" charset="-128"/>
                <a:cs typeface="Times New Roman" panose="02020603050405020304" pitchFamily="18" charset="0"/>
              </a:rPr>
              <a:t>Radiation Carcinogenesis</a:t>
            </a:r>
            <a:endParaRPr lang="en-US" sz="1400" dirty="0">
              <a:solidFill>
                <a:schemeClr val="tx1"/>
              </a:solidFill>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9635631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555093"/>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200"/>
              </a:spcAft>
            </a:pPr>
            <a:r>
              <a:rPr lang="en-US" sz="2800" dirty="0">
                <a:effectLst/>
                <a:latin typeface="+mn-lt"/>
                <a:ea typeface="MS Mincho" panose="02020609040205080304" pitchFamily="49" charset="-128"/>
                <a:cs typeface="Times New Roman" panose="02020603050405020304" pitchFamily="18" charset="0"/>
              </a:rPr>
              <a:t>If 25 radiation workers were involved in a nuclear power plant accident that exposed them acutely to 1.0 </a:t>
            </a:r>
            <a:r>
              <a:rPr lang="en-US" sz="2800" dirty="0" err="1">
                <a:effectLst/>
                <a:latin typeface="+mn-lt"/>
                <a:ea typeface="MS Mincho" panose="02020609040205080304" pitchFamily="49" charset="-128"/>
                <a:cs typeface="Times New Roman" panose="02020603050405020304" pitchFamily="18" charset="0"/>
              </a:rPr>
              <a:t>Sv</a:t>
            </a:r>
            <a:r>
              <a:rPr lang="en-US" sz="2800" dirty="0">
                <a:effectLst/>
                <a:latin typeface="+mn-lt"/>
                <a:ea typeface="MS Mincho" panose="02020609040205080304" pitchFamily="49" charset="-128"/>
                <a:cs typeface="Times New Roman" panose="02020603050405020304" pitchFamily="18" charset="0"/>
              </a:rPr>
              <a:t>, about how many excess, fatal cancers would be expected to develop over the workers' lifetimes?</a:t>
            </a:r>
          </a:p>
          <a:p>
            <a:pPr marL="458788"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A. none</a:t>
            </a:r>
          </a:p>
          <a:p>
            <a:pPr marL="458788"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B. about 2</a:t>
            </a:r>
          </a:p>
          <a:p>
            <a:pPr marL="458788"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C. about 5</a:t>
            </a:r>
          </a:p>
          <a:p>
            <a:pPr marL="458788"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D. about 10</a:t>
            </a:r>
          </a:p>
          <a:p>
            <a:pPr marL="458788" marR="0">
              <a:spcBef>
                <a:spcPts val="0"/>
              </a:spcBef>
              <a:spcAft>
                <a:spcPts val="0"/>
              </a:spcAft>
            </a:pPr>
            <a:r>
              <a:rPr lang="en-US" sz="2400" dirty="0">
                <a:effectLst/>
                <a:latin typeface="+mn-lt"/>
                <a:ea typeface="MS Mincho" panose="02020609040205080304" pitchFamily="49" charset="-128"/>
                <a:cs typeface="Times New Roman" panose="02020603050405020304" pitchFamily="18" charset="0"/>
              </a:rPr>
              <a:t>E. about 20</a:t>
            </a:r>
            <a:endParaRPr lang="en-US" sz="24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76353" y="3270202"/>
            <a:ext cx="1611430" cy="415977"/>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BDFBDD7-1ABF-DB04-52D0-F605FE75A278}"/>
              </a:ext>
            </a:extLst>
          </p:cNvPr>
          <p:cNvSpPr txBox="1"/>
          <p:nvPr/>
        </p:nvSpPr>
        <p:spPr>
          <a:xfrm>
            <a:off x="4422203" y="3064975"/>
            <a:ext cx="3908997" cy="1323439"/>
          </a:xfrm>
          <a:prstGeom prst="rect">
            <a:avLst/>
          </a:prstGeom>
          <a:noFill/>
        </p:spPr>
        <p:txBody>
          <a:bodyPr wrap="square" rtlCol="0">
            <a:spAutoFit/>
          </a:bodyPr>
          <a:lstStyle/>
          <a:p>
            <a:r>
              <a:rPr lang="en-US" sz="1600" b="1" dirty="0">
                <a:solidFill>
                  <a:schemeClr val="bg1"/>
                </a:solidFill>
                <a:latin typeface="+mn-lt"/>
              </a:rPr>
              <a:t>● Acute dose of 1 </a:t>
            </a:r>
            <a:r>
              <a:rPr lang="en-US" sz="1600" b="1" dirty="0" err="1">
                <a:solidFill>
                  <a:schemeClr val="bg1"/>
                </a:solidFill>
                <a:latin typeface="+mn-lt"/>
              </a:rPr>
              <a:t>Sv</a:t>
            </a:r>
            <a:r>
              <a:rPr lang="en-US" sz="1600" b="1" dirty="0">
                <a:solidFill>
                  <a:schemeClr val="bg1"/>
                </a:solidFill>
                <a:latin typeface="+mn-lt"/>
              </a:rPr>
              <a:t> </a:t>
            </a:r>
          </a:p>
          <a:p>
            <a:r>
              <a:rPr lang="en-US" sz="1600" b="1" dirty="0">
                <a:solidFill>
                  <a:schemeClr val="bg1"/>
                </a:solidFill>
              </a:rPr>
              <a:t>● </a:t>
            </a:r>
            <a:r>
              <a:rPr lang="en-US" sz="1600" b="1" dirty="0">
                <a:solidFill>
                  <a:schemeClr val="bg1"/>
                </a:solidFill>
                <a:latin typeface="+mn-lt"/>
              </a:rPr>
              <a:t>Radiation workers</a:t>
            </a:r>
          </a:p>
          <a:p>
            <a:endParaRPr lang="en-US" sz="1600" b="1" dirty="0">
              <a:solidFill>
                <a:schemeClr val="bg1"/>
              </a:solidFill>
              <a:latin typeface="+mn-lt"/>
            </a:endParaRPr>
          </a:p>
          <a:p>
            <a:r>
              <a:rPr lang="en-US" sz="1600" b="1" dirty="0">
                <a:solidFill>
                  <a:schemeClr val="bg1"/>
                </a:solidFill>
                <a:latin typeface="+mn-lt"/>
              </a:rPr>
              <a:t>Risk factor for excess fatal cancers in </a:t>
            </a:r>
          </a:p>
          <a:p>
            <a:r>
              <a:rPr lang="en-US" sz="1600" b="1" dirty="0">
                <a:solidFill>
                  <a:schemeClr val="bg1"/>
                </a:solidFill>
                <a:latin typeface="+mn-lt"/>
              </a:rPr>
              <a:t>radiation workers = 0.08 / </a:t>
            </a:r>
            <a:r>
              <a:rPr lang="en-US" sz="1600" b="1" dirty="0" err="1">
                <a:solidFill>
                  <a:schemeClr val="bg1"/>
                </a:solidFill>
                <a:latin typeface="+mn-lt"/>
              </a:rPr>
              <a:t>Sv</a:t>
            </a:r>
            <a:endParaRPr lang="en-US" dirty="0"/>
          </a:p>
        </p:txBody>
      </p:sp>
    </p:spTree>
    <p:extLst>
      <p:ext uri="{BB962C8B-B14F-4D97-AF65-F5344CB8AC3E}">
        <p14:creationId xmlns:p14="http://schemas.microsoft.com/office/powerpoint/2010/main" val="218763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3770263"/>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What is the annual effective dose limit for radiation workers?</a:t>
            </a:r>
          </a:p>
          <a:p>
            <a:pPr marL="458788"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A. 0.01 </a:t>
            </a:r>
            <a:r>
              <a:rPr lang="en-US" sz="2800" dirty="0" err="1">
                <a:effectLst/>
                <a:latin typeface="+mn-lt"/>
                <a:ea typeface="MS Mincho" panose="02020609040205080304" pitchFamily="49" charset="-128"/>
                <a:cs typeface="Times New Roman" panose="02020603050405020304" pitchFamily="18" charset="0"/>
              </a:rPr>
              <a:t>Sv</a:t>
            </a:r>
            <a:endParaRPr lang="en-US" sz="2800" dirty="0">
              <a:effectLst/>
              <a:latin typeface="+mn-lt"/>
              <a:ea typeface="MS Mincho" panose="02020609040205080304" pitchFamily="49" charset="-128"/>
              <a:cs typeface="Times New Roman" panose="02020603050405020304" pitchFamily="18" charset="0"/>
            </a:endParaRPr>
          </a:p>
          <a:p>
            <a:pPr marL="458788"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B. 0.05 </a:t>
            </a:r>
            <a:r>
              <a:rPr lang="en-US" sz="2800" dirty="0" err="1">
                <a:effectLst/>
                <a:latin typeface="+mn-lt"/>
                <a:ea typeface="MS Mincho" panose="02020609040205080304" pitchFamily="49" charset="-128"/>
                <a:cs typeface="Times New Roman" panose="02020603050405020304" pitchFamily="18" charset="0"/>
              </a:rPr>
              <a:t>Sv</a:t>
            </a:r>
            <a:endParaRPr lang="en-US" sz="2800" dirty="0">
              <a:effectLst/>
              <a:latin typeface="+mn-lt"/>
              <a:ea typeface="MS Mincho" panose="02020609040205080304" pitchFamily="49" charset="-128"/>
              <a:cs typeface="Times New Roman" panose="02020603050405020304" pitchFamily="18" charset="0"/>
            </a:endParaRPr>
          </a:p>
          <a:p>
            <a:pPr marL="458788"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C. 0.5 </a:t>
            </a:r>
            <a:r>
              <a:rPr lang="en-US" sz="2800" dirty="0" err="1">
                <a:effectLst/>
                <a:latin typeface="+mn-lt"/>
                <a:ea typeface="MS Mincho" panose="02020609040205080304" pitchFamily="49" charset="-128"/>
                <a:cs typeface="Times New Roman" panose="02020603050405020304" pitchFamily="18" charset="0"/>
              </a:rPr>
              <a:t>Sv</a:t>
            </a:r>
            <a:endParaRPr lang="en-US" sz="2800" dirty="0">
              <a:effectLst/>
              <a:latin typeface="+mn-lt"/>
              <a:ea typeface="MS Mincho" panose="02020609040205080304" pitchFamily="49" charset="-128"/>
              <a:cs typeface="Times New Roman" panose="02020603050405020304" pitchFamily="18" charset="0"/>
            </a:endParaRPr>
          </a:p>
          <a:p>
            <a:pPr marL="458788"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D. 5 </a:t>
            </a:r>
            <a:r>
              <a:rPr lang="en-US" sz="2800" dirty="0" err="1">
                <a:effectLst/>
                <a:latin typeface="+mn-lt"/>
                <a:ea typeface="MS Mincho" panose="02020609040205080304" pitchFamily="49" charset="-128"/>
                <a:cs typeface="Times New Roman" panose="02020603050405020304" pitchFamily="18" charset="0"/>
              </a:rPr>
              <a:t>Sv</a:t>
            </a:r>
            <a:endParaRPr lang="en-US" sz="2800" dirty="0">
              <a:effectLst/>
              <a:latin typeface="+mn-lt"/>
              <a:ea typeface="MS Mincho" panose="02020609040205080304" pitchFamily="49" charset="-128"/>
              <a:cs typeface="Times New Roman" panose="02020603050405020304" pitchFamily="18" charset="0"/>
            </a:endParaRPr>
          </a:p>
          <a:p>
            <a:pPr marL="458788"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E. 50 </a:t>
            </a:r>
            <a:r>
              <a:rPr lang="en-US" sz="2800" dirty="0" err="1">
                <a:effectLst/>
                <a:latin typeface="+mn-lt"/>
                <a:ea typeface="MS Mincho" panose="02020609040205080304" pitchFamily="49" charset="-128"/>
                <a:cs typeface="Times New Roman" panose="02020603050405020304" pitchFamily="18" charset="0"/>
              </a:rPr>
              <a:t>Sv</a:t>
            </a:r>
            <a:endParaRPr lang="en-US" sz="28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130968" y="2282636"/>
            <a:ext cx="1724528" cy="420459"/>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15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570482"/>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200"/>
              </a:spcAft>
            </a:pPr>
            <a:r>
              <a:rPr lang="en-US" sz="2800" dirty="0">
                <a:effectLst/>
                <a:latin typeface="+mn-lt"/>
                <a:ea typeface="MS Mincho" panose="02020609040205080304" pitchFamily="49" charset="-128"/>
                <a:cs typeface="Times New Roman" panose="02020603050405020304" pitchFamily="18" charset="0"/>
              </a:rPr>
              <a:t>The term stochastic is used to describe an effect of radiation in which the:</a:t>
            </a:r>
          </a:p>
          <a:p>
            <a:pPr marL="463550" marR="0">
              <a:spcBef>
                <a:spcPts val="0"/>
              </a:spcBef>
              <a:spcAft>
                <a:spcPts val="600"/>
              </a:spcAft>
            </a:pPr>
            <a:r>
              <a:rPr lang="en-US" sz="2000" dirty="0">
                <a:effectLst/>
                <a:latin typeface="+mn-lt"/>
                <a:ea typeface="MS Mincho" panose="02020609040205080304" pitchFamily="49" charset="-128"/>
                <a:cs typeface="Times New Roman" panose="02020603050405020304" pitchFamily="18" charset="0"/>
              </a:rPr>
              <a:t>A. severity of the effect increases with increasing dose above a dose threshold.</a:t>
            </a:r>
          </a:p>
          <a:p>
            <a:pPr marL="463550" marR="0">
              <a:spcBef>
                <a:spcPts val="0"/>
              </a:spcBef>
              <a:spcAft>
                <a:spcPts val="600"/>
              </a:spcAft>
            </a:pPr>
            <a:r>
              <a:rPr lang="en-US" sz="2000" dirty="0">
                <a:effectLst/>
                <a:latin typeface="+mn-lt"/>
                <a:ea typeface="MS Mincho" panose="02020609040205080304" pitchFamily="49" charset="-128"/>
                <a:cs typeface="Times New Roman" panose="02020603050405020304" pitchFamily="18" charset="0"/>
              </a:rPr>
              <a:t>B. severity of the effect increases with increasing dose without a threshold.</a:t>
            </a:r>
          </a:p>
          <a:p>
            <a:pPr marL="463550" marR="0">
              <a:spcBef>
                <a:spcPts val="0"/>
              </a:spcBef>
              <a:spcAft>
                <a:spcPts val="600"/>
              </a:spcAft>
            </a:pPr>
            <a:r>
              <a:rPr lang="en-US" sz="2000" dirty="0">
                <a:effectLst/>
                <a:latin typeface="+mn-lt"/>
                <a:ea typeface="MS Mincho" panose="02020609040205080304" pitchFamily="49" charset="-128"/>
                <a:cs typeface="Times New Roman" panose="02020603050405020304" pitchFamily="18" charset="0"/>
              </a:rPr>
              <a:t>C. probability of the effect increases with increasing dose above a threshold.</a:t>
            </a:r>
          </a:p>
          <a:p>
            <a:pPr marL="463550" marR="0">
              <a:spcBef>
                <a:spcPts val="0"/>
              </a:spcBef>
              <a:spcAft>
                <a:spcPts val="600"/>
              </a:spcAft>
            </a:pPr>
            <a:r>
              <a:rPr lang="en-US" sz="2000" dirty="0">
                <a:effectLst/>
                <a:latin typeface="+mn-lt"/>
                <a:ea typeface="MS Mincho" panose="02020609040205080304" pitchFamily="49" charset="-128"/>
                <a:cs typeface="Times New Roman" panose="02020603050405020304" pitchFamily="18" charset="0"/>
              </a:rPr>
              <a:t>D. probability of the effect increases with increasing dose without a threshold.</a:t>
            </a:r>
          </a:p>
          <a:p>
            <a:pPr marL="463550" marR="0">
              <a:spcBef>
                <a:spcPts val="0"/>
              </a:spcBef>
              <a:spcAft>
                <a:spcPts val="1200"/>
              </a:spcAft>
            </a:pPr>
            <a:r>
              <a:rPr lang="en-US" sz="2000" dirty="0">
                <a:effectLst/>
                <a:latin typeface="+mn-lt"/>
                <a:ea typeface="MS Mincho" panose="02020609040205080304" pitchFamily="49" charset="-128"/>
                <a:cs typeface="Times New Roman" panose="02020603050405020304" pitchFamily="18" charset="0"/>
              </a:rPr>
              <a:t>E. probability of the effect increases with increasing age at exposure.</a:t>
            </a:r>
            <a:endParaRPr lang="en-US" sz="20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81893" y="3599070"/>
            <a:ext cx="7446209" cy="690297"/>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48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001095"/>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800"/>
              </a:spcAft>
            </a:pPr>
            <a:r>
              <a:rPr lang="en-US" sz="2800" dirty="0">
                <a:effectLst/>
                <a:latin typeface="+mn-lt"/>
                <a:ea typeface="MS Mincho" panose="02020609040205080304" pitchFamily="49" charset="-128"/>
                <a:cs typeface="Times New Roman" panose="02020603050405020304" pitchFamily="18" charset="0"/>
              </a:rPr>
              <a:t>Which second cancer is most likely to have been induced by prior radiation therapy?</a:t>
            </a:r>
          </a:p>
          <a:p>
            <a:pPr marL="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A. ovarian cancer 11 years after breast-conserving therapy</a:t>
            </a:r>
          </a:p>
          <a:p>
            <a:pPr marL="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B. angiosarcoma of the breast 12 years after breast-conserving therapy</a:t>
            </a:r>
          </a:p>
          <a:p>
            <a:pPr marL="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C. leukemia 2 years after chemoradiotherapy for lymphoma</a:t>
            </a:r>
          </a:p>
          <a:p>
            <a:pPr marL="0" marR="0">
              <a:spcBef>
                <a:spcPts val="0"/>
              </a:spcBef>
              <a:spcAft>
                <a:spcPts val="1200"/>
              </a:spcAft>
            </a:pPr>
            <a:r>
              <a:rPr lang="en-US" sz="2400" dirty="0">
                <a:effectLst/>
                <a:latin typeface="+mn-lt"/>
                <a:ea typeface="MS Mincho" panose="02020609040205080304" pitchFamily="49" charset="-128"/>
                <a:cs typeface="Times New Roman" panose="02020603050405020304" pitchFamily="18" charset="0"/>
              </a:rPr>
              <a:t>D. NSCLC in a smoker treated for SCLC 4 years earlier</a:t>
            </a:r>
            <a:endParaRPr lang="en-US" sz="24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615898" y="2450555"/>
            <a:ext cx="7209100" cy="777634"/>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23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4" name="Text Placeholder 2">
            <a:extLst>
              <a:ext uri="{FF2B5EF4-FFF2-40B4-BE49-F238E27FC236}">
                <a16:creationId xmlns:a16="http://schemas.microsoft.com/office/drawing/2014/main" id="{5FBCCF69-E1BF-5AA2-AC2C-B9EED55675C9}"/>
              </a:ext>
            </a:extLst>
          </p:cNvPr>
          <p:cNvSpPr txBox="1">
            <a:spLocks/>
          </p:cNvSpPr>
          <p:nvPr/>
        </p:nvSpPr>
        <p:spPr>
          <a:xfrm>
            <a:off x="616994" y="479890"/>
            <a:ext cx="8319188" cy="4333179"/>
          </a:xfrm>
          <a:prstGeom prst="rect">
            <a:avLst/>
          </a:prstGeom>
          <a:effectLst/>
        </p:spPr>
        <p:txBody>
          <a:bodyPr anchor="t" anchorCtr="0"/>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Aft>
                <a:spcPts val="1800"/>
              </a:spcAft>
              <a:buClr>
                <a:schemeClr val="bg2">
                  <a:lumMod val="75000"/>
                </a:schemeClr>
              </a:buClr>
              <a:buSzPct val="100000"/>
              <a:buNone/>
            </a:pP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Less damage occurs per unit dose for x-irradiated DNA in a powdered state than in an aqueous solution because:</a:t>
            </a:r>
            <a:endParaRPr lang="en-US" sz="9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endParaRPr>
          </a:p>
          <a:p>
            <a:pPr marL="469900" indent="0">
              <a:buClr>
                <a:schemeClr val="bg2">
                  <a:lumMod val="75000"/>
                </a:schemeClr>
              </a:buClr>
              <a:buSzPct val="100000"/>
              <a:buNone/>
            </a:pPr>
            <a:r>
              <a:rPr lang="en-US"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A. dry DNA tends to become more hypoxic than DNA dissolved in solution.</a:t>
            </a:r>
          </a:p>
          <a:p>
            <a:pPr marL="469900" indent="0">
              <a:buClr>
                <a:schemeClr val="bg2">
                  <a:lumMod val="75000"/>
                </a:schemeClr>
              </a:buClr>
              <a:buSzPct val="100000"/>
              <a:buNone/>
            </a:pPr>
            <a:r>
              <a:rPr lang="en-US"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B. chromatin conformation is more open in a dry versus aqueous state, affecting the DNA's radiosensitivity. </a:t>
            </a:r>
          </a:p>
          <a:p>
            <a:pPr marL="469900" indent="0">
              <a:buClr>
                <a:schemeClr val="bg2">
                  <a:lumMod val="75000"/>
                </a:schemeClr>
              </a:buClr>
              <a:buSzPct val="100000"/>
              <a:buNone/>
            </a:pPr>
            <a:r>
              <a:rPr lang="en-US"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C. DNA repair half-times are much longer for DNA in an aqueous solution than in the dry form. </a:t>
            </a:r>
          </a:p>
          <a:p>
            <a:pPr marL="469900" indent="0">
              <a:buClr>
                <a:schemeClr val="bg2">
                  <a:lumMod val="75000"/>
                </a:schemeClr>
              </a:buClr>
              <a:buSzPct val="100000"/>
              <a:buNone/>
            </a:pPr>
            <a:r>
              <a:rPr lang="en-US"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D. free radicals liberated by the radiolysis of water account for most of the total radiation-induced DNA damage.</a:t>
            </a:r>
          </a:p>
          <a:p>
            <a:pPr marL="0" indent="0">
              <a:spcAft>
                <a:spcPts val="1800"/>
              </a:spcAft>
              <a:buClr>
                <a:schemeClr val="bg2">
                  <a:lumMod val="75000"/>
                </a:schemeClr>
              </a:buClr>
              <a:buSzPct val="100000"/>
              <a:buNone/>
            </a:pPr>
            <a:endParaRPr lang="en-US" sz="3200" dirty="0">
              <a:solidFill>
                <a:schemeClr val="tx1"/>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A1FA9E7F-1C01-8832-9274-8DF1A83E1172}"/>
              </a:ext>
            </a:extLst>
          </p:cNvPr>
          <p:cNvSpPr/>
          <p:nvPr/>
        </p:nvSpPr>
        <p:spPr>
          <a:xfrm>
            <a:off x="1083477" y="4305994"/>
            <a:ext cx="7719701" cy="69826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58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385816"/>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2800" dirty="0">
                <a:effectLst/>
                <a:latin typeface="+mn-lt"/>
                <a:ea typeface="MS Mincho" panose="02020609040205080304" pitchFamily="49" charset="-128"/>
                <a:cs typeface="Times New Roman" panose="02020603050405020304" pitchFamily="18" charset="0"/>
              </a:rPr>
              <a:t>Which radiation-induced effect in members of the public exposed to fallout from the Chernobyl accident was significantly elevated?</a:t>
            </a:r>
          </a:p>
          <a:p>
            <a:pPr marL="463550" marR="0">
              <a:spcBef>
                <a:spcPts val="0"/>
              </a:spcBef>
              <a:spcAft>
                <a:spcPts val="1200"/>
              </a:spcAft>
            </a:pPr>
            <a:r>
              <a:rPr lang="en-US" sz="2800" dirty="0">
                <a:effectLst/>
                <a:latin typeface="+mn-lt"/>
                <a:ea typeface="MS Mincho" panose="02020609040205080304" pitchFamily="49" charset="-128"/>
                <a:cs typeface="Times New Roman" panose="02020603050405020304" pitchFamily="18" charset="0"/>
              </a:rPr>
              <a:t>A. leukemia</a:t>
            </a:r>
          </a:p>
          <a:p>
            <a:pPr marL="463550" marR="0">
              <a:spcBef>
                <a:spcPts val="0"/>
              </a:spcBef>
              <a:spcAft>
                <a:spcPts val="1200"/>
              </a:spcAft>
            </a:pPr>
            <a:r>
              <a:rPr lang="en-US" sz="2800" dirty="0">
                <a:effectLst/>
                <a:latin typeface="+mn-lt"/>
                <a:ea typeface="MS Mincho" panose="02020609040205080304" pitchFamily="49" charset="-128"/>
                <a:cs typeface="Times New Roman" panose="02020603050405020304" pitchFamily="18" charset="0"/>
              </a:rPr>
              <a:t>B. thyroid cancer</a:t>
            </a:r>
          </a:p>
          <a:p>
            <a:pPr marL="463550" marR="0">
              <a:spcBef>
                <a:spcPts val="0"/>
              </a:spcBef>
              <a:spcAft>
                <a:spcPts val="1200"/>
              </a:spcAft>
            </a:pPr>
            <a:r>
              <a:rPr lang="en-US" sz="2800" dirty="0">
                <a:effectLst/>
                <a:latin typeface="+mn-lt"/>
                <a:ea typeface="MS Mincho" panose="02020609040205080304" pitchFamily="49" charset="-128"/>
                <a:cs typeface="Times New Roman" panose="02020603050405020304" pitchFamily="18" charset="0"/>
              </a:rPr>
              <a:t>C. non-specific life shortening</a:t>
            </a:r>
          </a:p>
          <a:p>
            <a:pPr marL="463550" marR="0">
              <a:spcBef>
                <a:spcPts val="0"/>
              </a:spcBef>
              <a:spcAft>
                <a:spcPts val="1200"/>
              </a:spcAft>
            </a:pPr>
            <a:r>
              <a:rPr lang="en-US" sz="2800" dirty="0">
                <a:effectLst/>
                <a:latin typeface="+mn-lt"/>
                <a:ea typeface="MS Mincho" panose="02020609040205080304" pitchFamily="49" charset="-128"/>
                <a:cs typeface="Times New Roman" panose="02020603050405020304" pitchFamily="18" charset="0"/>
              </a:rPr>
              <a:t>D. congenital abnormalities (in offspring)</a:t>
            </a:r>
          </a:p>
          <a:p>
            <a:pPr marL="463550" marR="0">
              <a:spcBef>
                <a:spcPts val="0"/>
              </a:spcBef>
              <a:spcAft>
                <a:spcPts val="1200"/>
              </a:spcAft>
            </a:pPr>
            <a:r>
              <a:rPr lang="en-US" sz="2800" dirty="0">
                <a:effectLst/>
                <a:latin typeface="+mn-lt"/>
                <a:ea typeface="MS Mincho" panose="02020609040205080304" pitchFamily="49" charset="-128"/>
                <a:cs typeface="Times New Roman" panose="02020603050405020304" pitchFamily="18" charset="0"/>
              </a:rPr>
              <a:t>E. cataracts</a:t>
            </a:r>
            <a:endParaRPr lang="en-US" sz="24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83091" y="2643448"/>
            <a:ext cx="2890393" cy="48213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98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078039"/>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2800" dirty="0">
                <a:effectLst/>
                <a:latin typeface="+mn-lt"/>
                <a:ea typeface="MS Mincho" panose="02020609040205080304" pitchFamily="49" charset="-128"/>
                <a:cs typeface="Times New Roman" panose="02020603050405020304" pitchFamily="18" charset="0"/>
              </a:rPr>
              <a:t>The main difference between effective dose and equivalent dose is:</a:t>
            </a:r>
          </a:p>
          <a:p>
            <a:pPr marL="7938"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A. whether the radiation exposure was internal or external.</a:t>
            </a:r>
          </a:p>
          <a:p>
            <a:pPr marL="7938"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B. the application of a radiation weighting factor.</a:t>
            </a:r>
          </a:p>
          <a:p>
            <a:pPr marL="7938"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C. the application of a tissue weighting factor.</a:t>
            </a:r>
          </a:p>
          <a:p>
            <a:pPr marL="7938"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D. that the former is measured in </a:t>
            </a:r>
            <a:r>
              <a:rPr lang="en-US" sz="2400" dirty="0" err="1">
                <a:effectLst/>
                <a:latin typeface="+mn-lt"/>
                <a:ea typeface="MS Mincho" panose="02020609040205080304" pitchFamily="49" charset="-128"/>
                <a:cs typeface="Times New Roman" panose="02020603050405020304" pitchFamily="18" charset="0"/>
              </a:rPr>
              <a:t>Sv</a:t>
            </a:r>
            <a:r>
              <a:rPr lang="en-US" sz="2400" dirty="0">
                <a:effectLst/>
                <a:latin typeface="+mn-lt"/>
                <a:ea typeface="MS Mincho" panose="02020609040205080304" pitchFamily="49" charset="-128"/>
                <a:cs typeface="Times New Roman" panose="02020603050405020304" pitchFamily="18" charset="0"/>
              </a:rPr>
              <a:t> and the latter in </a:t>
            </a:r>
            <a:r>
              <a:rPr lang="en-US" sz="2400" dirty="0" err="1">
                <a:effectLst/>
                <a:latin typeface="+mn-lt"/>
                <a:ea typeface="MS Mincho" panose="02020609040205080304" pitchFamily="49" charset="-128"/>
                <a:cs typeface="Times New Roman" panose="02020603050405020304" pitchFamily="18" charset="0"/>
              </a:rPr>
              <a:t>Gy</a:t>
            </a:r>
            <a:r>
              <a:rPr lang="en-US" sz="2400" dirty="0">
                <a:effectLst/>
                <a:latin typeface="+mn-lt"/>
                <a:ea typeface="MS Mincho" panose="02020609040205080304" pitchFamily="49" charset="-128"/>
                <a:cs typeface="Times New Roman" panose="02020603050405020304" pitchFamily="18" charset="0"/>
              </a:rPr>
              <a:t>.</a:t>
            </a:r>
          </a:p>
          <a:p>
            <a:pPr marL="7938" marR="0">
              <a:spcBef>
                <a:spcPts val="0"/>
              </a:spcBef>
              <a:spcAft>
                <a:spcPts val="1800"/>
              </a:spcAft>
            </a:pPr>
            <a:r>
              <a:rPr lang="en-US" sz="2400" dirty="0">
                <a:effectLst/>
                <a:latin typeface="+mn-lt"/>
                <a:ea typeface="MS Mincho" panose="02020609040205080304" pitchFamily="49" charset="-128"/>
                <a:cs typeface="Times New Roman" panose="02020603050405020304" pitchFamily="18" charset="0"/>
              </a:rPr>
              <a:t>E. that the former is applied to populations and the latter to individuals.</a:t>
            </a:r>
            <a:endParaRPr lang="en-US" sz="24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675305" y="2842953"/>
            <a:ext cx="6240884" cy="48213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0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3647152"/>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2800" dirty="0">
                <a:effectLst/>
                <a:latin typeface="+mn-lt"/>
                <a:ea typeface="MS Mincho" panose="02020609040205080304" pitchFamily="49" charset="-128"/>
                <a:cs typeface="Times New Roman" panose="02020603050405020304" pitchFamily="18" charset="0"/>
              </a:rPr>
              <a:t>Which radiation-induced malignancy has the shortest latency period?</a:t>
            </a:r>
          </a:p>
          <a:p>
            <a:pPr marL="4635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A. breast cancer</a:t>
            </a:r>
          </a:p>
          <a:p>
            <a:pPr marL="4635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B. leukemia</a:t>
            </a:r>
          </a:p>
          <a:p>
            <a:pPr marL="4635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C. lung cancer</a:t>
            </a:r>
          </a:p>
          <a:p>
            <a:pPr marL="4635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D. prostate cancer</a:t>
            </a:r>
          </a:p>
          <a:p>
            <a:pPr marL="4635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E. soft tissue sarcoma</a:t>
            </a:r>
            <a:endParaRPr lang="en-US" sz="24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134895" y="2152997"/>
            <a:ext cx="1922834" cy="44428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79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3754874"/>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Based on animal studies, which type of ionizing radiation is the LEAST potent carcinogen?</a:t>
            </a:r>
          </a:p>
          <a:p>
            <a:pPr marL="4064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A. low LET X-rays (at a low dose rate) </a:t>
            </a:r>
          </a:p>
          <a:p>
            <a:pPr marL="4064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B. low LET X-rays (at a high dose rate) </a:t>
            </a:r>
          </a:p>
          <a:p>
            <a:pPr marL="4064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C. high LET neutrons </a:t>
            </a:r>
          </a:p>
          <a:p>
            <a:pPr marL="406400" marR="0">
              <a:spcBef>
                <a:spcPts val="0"/>
              </a:spcBef>
              <a:spcAft>
                <a:spcPts val="1800"/>
              </a:spcAft>
            </a:pPr>
            <a:r>
              <a:rPr lang="en-US" sz="2800" dirty="0">
                <a:effectLst/>
                <a:latin typeface="+mn-lt"/>
                <a:ea typeface="MS Mincho" panose="02020609040205080304" pitchFamily="49" charset="-128"/>
                <a:cs typeface="Times New Roman" panose="02020603050405020304" pitchFamily="18" charset="0"/>
              </a:rPr>
              <a:t>D. high LET heavy ions</a:t>
            </a:r>
            <a:endParaRPr lang="en-US" sz="24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78746" y="2278204"/>
            <a:ext cx="6043949" cy="432912"/>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40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539007" y="486005"/>
            <a:ext cx="8065986" cy="3754874"/>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All are possible mechanisms by which ionizing radiation initiates or promotes carcinogenesis, EXCEPT:</a:t>
            </a:r>
          </a:p>
          <a:p>
            <a:pPr marL="4635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A. contributing to genomic instability</a:t>
            </a:r>
          </a:p>
          <a:p>
            <a:pPr marL="4635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B. promoting cell death</a:t>
            </a:r>
          </a:p>
          <a:p>
            <a:pPr marL="4635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C. increasing inflammation</a:t>
            </a:r>
          </a:p>
          <a:p>
            <a:pPr marL="463550" marR="0">
              <a:spcBef>
                <a:spcPts val="0"/>
              </a:spcBef>
              <a:spcAft>
                <a:spcPts val="1800"/>
              </a:spcAft>
            </a:pPr>
            <a:r>
              <a:rPr lang="en-US" sz="2800" dirty="0">
                <a:effectLst/>
                <a:latin typeface="+mn-lt"/>
                <a:ea typeface="MS Mincho" panose="02020609040205080304" pitchFamily="49" charset="-128"/>
                <a:cs typeface="Times New Roman" panose="02020603050405020304" pitchFamily="18" charset="0"/>
              </a:rPr>
              <a:t>D. generating reactive oxygen species</a:t>
            </a:r>
            <a:endParaRPr lang="en-US" sz="24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36320" y="2750820"/>
            <a:ext cx="3756660" cy="44958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85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539007" y="458123"/>
            <a:ext cx="8065986" cy="4632037"/>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2800" dirty="0">
                <a:effectLst/>
                <a:latin typeface="+mn-lt"/>
                <a:ea typeface="MS Mincho" panose="02020609040205080304" pitchFamily="49" charset="-128"/>
                <a:cs typeface="Times New Roman" panose="02020603050405020304" pitchFamily="18" charset="0"/>
              </a:rPr>
              <a:t>As a radiation oncologist who employs radiation-generating equipment and radioactive sources occupationally, which two radiation safety enforcement agencies are you most answerable to?</a:t>
            </a:r>
            <a:endParaRPr lang="en-US" sz="3200" dirty="0">
              <a:effectLst/>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A. BEIR and NCRP</a:t>
            </a:r>
          </a:p>
          <a:p>
            <a:pPr marL="46355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B. DHS and OSHA</a:t>
            </a:r>
          </a:p>
          <a:p>
            <a:pPr marL="46355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C. DOE and EPA</a:t>
            </a:r>
          </a:p>
          <a:p>
            <a:pPr marL="46355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D. DOT and EPA</a:t>
            </a:r>
          </a:p>
          <a:p>
            <a:pPr marL="46355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E. FDA and NRC</a:t>
            </a:r>
            <a:endParaRPr lang="en-US" sz="24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82040" y="4657495"/>
            <a:ext cx="2423160" cy="379325"/>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32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539007" y="458123"/>
            <a:ext cx="8065986" cy="4124206"/>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2800" dirty="0">
                <a:effectLst/>
                <a:latin typeface="+mn-lt"/>
                <a:ea typeface="MS Mincho" panose="02020609040205080304" pitchFamily="49" charset="-128"/>
                <a:cs typeface="Times New Roman" panose="02020603050405020304" pitchFamily="18" charset="0"/>
              </a:rPr>
              <a:t>According to the Life Span Study of Japanese a-bomb survivors, what best describes the dose response and time dependence for radiation-induced leukemia?</a:t>
            </a:r>
          </a:p>
          <a:p>
            <a:pPr marL="463550" marR="0">
              <a:spcBef>
                <a:spcPts val="0"/>
              </a:spcBef>
              <a:spcAft>
                <a:spcPts val="600"/>
              </a:spcAft>
            </a:pPr>
            <a:r>
              <a:rPr lang="en-US" sz="2000" dirty="0">
                <a:effectLst/>
                <a:latin typeface="+mn-lt"/>
                <a:ea typeface="MS Mincho" panose="02020609040205080304" pitchFamily="49" charset="-128"/>
                <a:cs typeface="Times New Roman" panose="02020603050405020304" pitchFamily="18" charset="0"/>
              </a:rPr>
              <a:t>A. Linear dose response, with excess risk increasing over time</a:t>
            </a:r>
          </a:p>
          <a:p>
            <a:pPr marL="463550" marR="0">
              <a:spcBef>
                <a:spcPts val="0"/>
              </a:spcBef>
              <a:spcAft>
                <a:spcPts val="600"/>
              </a:spcAft>
            </a:pPr>
            <a:r>
              <a:rPr lang="en-US" sz="2000" dirty="0">
                <a:effectLst/>
                <a:latin typeface="+mn-lt"/>
                <a:ea typeface="MS Mincho" panose="02020609040205080304" pitchFamily="49" charset="-128"/>
                <a:cs typeface="Times New Roman" panose="02020603050405020304" pitchFamily="18" charset="0"/>
              </a:rPr>
              <a:t>B. Linear dose response with excess risk decreasing over time</a:t>
            </a:r>
          </a:p>
          <a:p>
            <a:pPr marL="463550" marR="0">
              <a:spcBef>
                <a:spcPts val="0"/>
              </a:spcBef>
              <a:spcAft>
                <a:spcPts val="600"/>
              </a:spcAft>
            </a:pPr>
            <a:r>
              <a:rPr lang="en-US" sz="2000" dirty="0">
                <a:effectLst/>
                <a:latin typeface="+mn-lt"/>
                <a:ea typeface="MS Mincho" panose="02020609040205080304" pitchFamily="49" charset="-128"/>
                <a:cs typeface="Times New Roman" panose="02020603050405020304" pitchFamily="18" charset="0"/>
              </a:rPr>
              <a:t>C. Linear-quadratic dose response, with excess risk increasing over time</a:t>
            </a:r>
          </a:p>
          <a:p>
            <a:pPr marL="463550" marR="0">
              <a:spcBef>
                <a:spcPts val="0"/>
              </a:spcBef>
              <a:spcAft>
                <a:spcPts val="600"/>
              </a:spcAft>
            </a:pPr>
            <a:r>
              <a:rPr lang="en-US" sz="2000" dirty="0">
                <a:effectLst/>
                <a:latin typeface="+mn-lt"/>
                <a:ea typeface="MS Mincho" panose="02020609040205080304" pitchFamily="49" charset="-128"/>
                <a:cs typeface="Times New Roman" panose="02020603050405020304" pitchFamily="18" charset="0"/>
              </a:rPr>
              <a:t>D. Linear-quadratic dose response, with excess risk decreasing over time</a:t>
            </a:r>
            <a:endParaRPr lang="en-US" sz="20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43940" y="3865015"/>
            <a:ext cx="7223760" cy="646025"/>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94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539007" y="458123"/>
            <a:ext cx="8065986" cy="4001095"/>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What is the radiation weighting factor (W</a:t>
            </a:r>
            <a:r>
              <a:rPr lang="en-US" sz="3200" baseline="-25000" dirty="0">
                <a:effectLst/>
                <a:latin typeface="+mn-lt"/>
                <a:ea typeface="MS Mincho" panose="02020609040205080304" pitchFamily="49" charset="-128"/>
                <a:cs typeface="Times New Roman" panose="02020603050405020304" pitchFamily="18" charset="0"/>
              </a:rPr>
              <a:t>R</a:t>
            </a:r>
            <a:r>
              <a:rPr lang="en-US" sz="3200" dirty="0">
                <a:effectLst/>
                <a:latin typeface="+mn-lt"/>
                <a:ea typeface="MS Mincho" panose="02020609040205080304" pitchFamily="49" charset="-128"/>
                <a:cs typeface="Times New Roman" panose="02020603050405020304" pitchFamily="18" charset="0"/>
              </a:rPr>
              <a:t>) used to calculate equivalent dose of protons?</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A. 1</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B. 2</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C. 20</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D. 50</a:t>
            </a:r>
            <a:endParaRPr lang="en-US" sz="32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49867" y="2829561"/>
            <a:ext cx="824652" cy="38100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4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extBox 1">
            <a:extLst>
              <a:ext uri="{FF2B5EF4-FFF2-40B4-BE49-F238E27FC236}">
                <a16:creationId xmlns:a16="http://schemas.microsoft.com/office/drawing/2014/main" id="{ED307E71-A472-C971-EB24-79BA60307D6E}"/>
              </a:ext>
            </a:extLst>
          </p:cNvPr>
          <p:cNvSpPr txBox="1"/>
          <p:nvPr/>
        </p:nvSpPr>
        <p:spPr>
          <a:xfrm>
            <a:off x="539007" y="458123"/>
            <a:ext cx="8065986" cy="4001095"/>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Exposure to diagnostic X-rays </a:t>
            </a:r>
            <a:r>
              <a:rPr lang="en-US" sz="3200" i="1" dirty="0">
                <a:effectLst/>
                <a:latin typeface="+mn-lt"/>
                <a:ea typeface="MS Mincho" panose="02020609040205080304" pitchFamily="49" charset="-128"/>
                <a:cs typeface="Times New Roman" panose="02020603050405020304" pitchFamily="18" charset="0"/>
              </a:rPr>
              <a:t>in utero </a:t>
            </a:r>
            <a:r>
              <a:rPr lang="en-US" sz="3200" dirty="0">
                <a:effectLst/>
                <a:latin typeface="+mn-lt"/>
                <a:ea typeface="MS Mincho" panose="02020609040205080304" pitchFamily="49" charset="-128"/>
                <a:cs typeface="Times New Roman" panose="02020603050405020304" pitchFamily="18" charset="0"/>
              </a:rPr>
              <a:t>increases the relative risk of leukemia by a factor of approximately: </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A. 1.0</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B. 1.5</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C. 3.5</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D. 5.0</a:t>
            </a:r>
            <a:endParaRPr lang="en-US" sz="3200" dirty="0">
              <a:latin typeface="+mn-lt"/>
              <a:ea typeface="MS Mincho" panose="02020609040205080304" pitchFamily="49" charset="-128"/>
              <a:cs typeface="Times New Roman" panose="02020603050405020304" pitchFamily="18" charset="0"/>
            </a:endParaRPr>
          </a:p>
        </p:txBody>
      </p:sp>
      <p:sp>
        <p:nvSpPr>
          <p:cNvPr id="3" name="Rounded Rectangle 2">
            <a:extLst>
              <a:ext uri="{FF2B5EF4-FFF2-40B4-BE49-F238E27FC236}">
                <a16:creationId xmlns:a16="http://schemas.microsoft.com/office/drawing/2014/main" id="{53C3D38F-7D15-602E-B6C7-FBA8930CE00A}"/>
              </a:ext>
            </a:extLst>
          </p:cNvPr>
          <p:cNvSpPr/>
          <p:nvPr/>
        </p:nvSpPr>
        <p:spPr>
          <a:xfrm>
            <a:off x="1010652" y="2799347"/>
            <a:ext cx="1216793" cy="411214"/>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35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extBox 1">
            <a:extLst>
              <a:ext uri="{FF2B5EF4-FFF2-40B4-BE49-F238E27FC236}">
                <a16:creationId xmlns:a16="http://schemas.microsoft.com/office/drawing/2014/main" id="{ED307E71-A472-C971-EB24-79BA60307D6E}"/>
              </a:ext>
            </a:extLst>
          </p:cNvPr>
          <p:cNvSpPr txBox="1"/>
          <p:nvPr/>
        </p:nvSpPr>
        <p:spPr>
          <a:xfrm>
            <a:off x="539007" y="458123"/>
            <a:ext cx="8065986" cy="3939540"/>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3000" dirty="0">
                <a:latin typeface="+mn-lt"/>
                <a:ea typeface="MS Mincho" panose="02020609040205080304" pitchFamily="49" charset="-128"/>
                <a:cs typeface="Times New Roman" panose="02020603050405020304" pitchFamily="18" charset="0"/>
              </a:rPr>
              <a:t>A</a:t>
            </a:r>
            <a:r>
              <a:rPr lang="en-US" sz="3000" dirty="0">
                <a:effectLst/>
                <a:latin typeface="+mn-lt"/>
                <a:ea typeface="MS Mincho" panose="02020609040205080304" pitchFamily="49" charset="-128"/>
                <a:cs typeface="Times New Roman" panose="02020603050405020304" pitchFamily="18" charset="0"/>
              </a:rPr>
              <a:t>bout how many CT scans are projected to cause one excess case of leukemia per year starting ~10 years after the scans?</a:t>
            </a:r>
            <a:r>
              <a:rPr lang="en-US" sz="3200" dirty="0">
                <a:effectLst/>
                <a:latin typeface="+mn-lt"/>
                <a:ea typeface="MS Mincho" panose="02020609040205080304" pitchFamily="49" charset="-128"/>
                <a:cs typeface="Times New Roman" panose="02020603050405020304" pitchFamily="18" charset="0"/>
              </a:rPr>
              <a:t>  </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A. 100</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B. 1,000</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C. 10,000</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D. 100,000</a:t>
            </a:r>
            <a:endParaRPr lang="en-US" sz="3200" dirty="0">
              <a:latin typeface="+mn-lt"/>
              <a:ea typeface="MS Mincho" panose="02020609040205080304" pitchFamily="49" charset="-128"/>
              <a:cs typeface="Times New Roman" panose="02020603050405020304" pitchFamily="18" charset="0"/>
            </a:endParaRPr>
          </a:p>
        </p:txBody>
      </p:sp>
      <p:sp>
        <p:nvSpPr>
          <p:cNvPr id="3" name="Rounded Rectangle 2">
            <a:extLst>
              <a:ext uri="{FF2B5EF4-FFF2-40B4-BE49-F238E27FC236}">
                <a16:creationId xmlns:a16="http://schemas.microsoft.com/office/drawing/2014/main" id="{53C3D38F-7D15-602E-B6C7-FBA8930CE00A}"/>
              </a:ext>
            </a:extLst>
          </p:cNvPr>
          <p:cNvSpPr/>
          <p:nvPr/>
        </p:nvSpPr>
        <p:spPr>
          <a:xfrm>
            <a:off x="1066799" y="3335541"/>
            <a:ext cx="1828801" cy="40227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879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4" name="Text Placeholder 2">
            <a:extLst>
              <a:ext uri="{FF2B5EF4-FFF2-40B4-BE49-F238E27FC236}">
                <a16:creationId xmlns:a16="http://schemas.microsoft.com/office/drawing/2014/main" id="{5FBCCF69-E1BF-5AA2-AC2C-B9EED55675C9}"/>
              </a:ext>
            </a:extLst>
          </p:cNvPr>
          <p:cNvSpPr txBox="1">
            <a:spLocks/>
          </p:cNvSpPr>
          <p:nvPr/>
        </p:nvSpPr>
        <p:spPr>
          <a:xfrm>
            <a:off x="616994" y="479890"/>
            <a:ext cx="8319188" cy="4333179"/>
          </a:xfrm>
          <a:prstGeom prst="rect">
            <a:avLst/>
          </a:prstGeom>
          <a:effectLst/>
        </p:spPr>
        <p:txBody>
          <a:bodyPr anchor="t" anchorCtr="0"/>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Aft>
                <a:spcPts val="1800"/>
              </a:spcAft>
              <a:buClr>
                <a:schemeClr val="bg2">
                  <a:lumMod val="75000"/>
                </a:schemeClr>
              </a:buClr>
              <a:buSzPct val="100000"/>
              <a:buNone/>
            </a:pP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Which radiochemical processes best describes chemical restitution? (Assume that “T” represents some target molecule whose inactivation results in a biological effect.)</a:t>
            </a:r>
            <a:endParaRPr lang="en-US" sz="36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endParaRPr>
          </a:p>
          <a:p>
            <a:pPr marL="469900" indent="0">
              <a:buClr>
                <a:schemeClr val="bg2">
                  <a:lumMod val="75000"/>
                </a:schemeClr>
              </a:buClr>
              <a:buSzPct val="100000"/>
              <a:buNone/>
            </a:pPr>
            <a:r>
              <a:rPr lang="en-US" sz="24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A. TH ---&gt; T• + H•</a:t>
            </a:r>
          </a:p>
          <a:p>
            <a:pPr marL="469900" indent="0">
              <a:buClr>
                <a:schemeClr val="bg2">
                  <a:lumMod val="75000"/>
                </a:schemeClr>
              </a:buClr>
              <a:buSzPct val="100000"/>
              <a:buNone/>
            </a:pPr>
            <a:r>
              <a:rPr lang="en-US" sz="24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B. TH + •OH ---&gt; T• + H2O</a:t>
            </a:r>
          </a:p>
          <a:p>
            <a:pPr marL="469900" indent="0">
              <a:buClr>
                <a:schemeClr val="bg2">
                  <a:lumMod val="75000"/>
                </a:schemeClr>
              </a:buClr>
              <a:buSzPct val="100000"/>
              <a:buNone/>
            </a:pPr>
            <a:r>
              <a:rPr lang="en-US" sz="24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C. T• + O2 ---&gt; T-O-O•</a:t>
            </a:r>
          </a:p>
          <a:p>
            <a:pPr marL="469900" indent="0">
              <a:buClr>
                <a:schemeClr val="bg2">
                  <a:lumMod val="75000"/>
                </a:schemeClr>
              </a:buClr>
              <a:buSzPct val="100000"/>
              <a:buNone/>
            </a:pPr>
            <a:r>
              <a:rPr lang="en-US" sz="24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D. T• + HS-CH2-CH2-NH2 ---&gt; TH + S-CH2-CH2-NH2•</a:t>
            </a:r>
            <a:endParaRPr lang="en-US" sz="2400" dirty="0">
              <a:solidFill>
                <a:schemeClr val="tx1"/>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A1FA9E7F-1C01-8832-9274-8DF1A83E1172}"/>
              </a:ext>
            </a:extLst>
          </p:cNvPr>
          <p:cNvSpPr/>
          <p:nvPr/>
        </p:nvSpPr>
        <p:spPr>
          <a:xfrm>
            <a:off x="1091791" y="4039987"/>
            <a:ext cx="7661512" cy="45719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704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extBox 1">
            <a:extLst>
              <a:ext uri="{FF2B5EF4-FFF2-40B4-BE49-F238E27FC236}">
                <a16:creationId xmlns:a16="http://schemas.microsoft.com/office/drawing/2014/main" id="{87A9462F-92F2-4C30-B295-5BEA27C0E4A7}"/>
              </a:ext>
            </a:extLst>
          </p:cNvPr>
          <p:cNvSpPr txBox="1"/>
          <p:nvPr/>
        </p:nvSpPr>
        <p:spPr>
          <a:xfrm>
            <a:off x="457200" y="493226"/>
            <a:ext cx="3130062" cy="307777"/>
          </a:xfrm>
          <a:prstGeom prst="rect">
            <a:avLst/>
          </a:prstGeom>
          <a:noFill/>
        </p:spPr>
        <p:txBody>
          <a:bodyPr wrap="square">
            <a:spAutoFit/>
          </a:bodyPr>
          <a:lstStyle/>
          <a:p>
            <a:pPr marL="7938">
              <a:spcAft>
                <a:spcPts val="1200"/>
              </a:spcAft>
            </a:pPr>
            <a:r>
              <a:rPr lang="en-US" dirty="0">
                <a:solidFill>
                  <a:schemeClr val="tx1"/>
                </a:solidFill>
                <a:latin typeface="+mn-lt"/>
                <a:ea typeface="MS Mincho" panose="02020609040205080304" pitchFamily="49" charset="-128"/>
                <a:cs typeface="Times New Roman" panose="02020603050405020304" pitchFamily="18" charset="0"/>
              </a:rPr>
              <a:t>Oxygen Effect &amp; Tumor Hypoxia</a:t>
            </a:r>
            <a:endParaRPr lang="en-US" sz="1400" dirty="0">
              <a:solidFill>
                <a:schemeClr val="tx1"/>
              </a:solidFill>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8862307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078039"/>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2800" dirty="0">
                <a:latin typeface="+mn-lt"/>
                <a:ea typeface="MS Mincho" panose="02020609040205080304" pitchFamily="49" charset="-128"/>
                <a:cs typeface="Times New Roman" panose="02020603050405020304" pitchFamily="18" charset="0"/>
              </a:rPr>
              <a:t>In respiring tissue, the maximum diffusion distance of oxygen before tumor cells begin to become hypoxic is approximately:</a:t>
            </a:r>
          </a:p>
          <a:p>
            <a:pPr marL="406400" marR="0">
              <a:spcBef>
                <a:spcPts val="0"/>
              </a:spcBef>
              <a:spcAft>
                <a:spcPts val="600"/>
              </a:spcAft>
            </a:pPr>
            <a:r>
              <a:rPr lang="en-US" sz="2800" dirty="0">
                <a:latin typeface="+mn-lt"/>
                <a:ea typeface="MS Mincho" panose="02020609040205080304" pitchFamily="49" charset="-128"/>
                <a:cs typeface="Times New Roman" panose="02020603050405020304" pitchFamily="18" charset="0"/>
              </a:rPr>
              <a:t>A. 10 µm.</a:t>
            </a:r>
          </a:p>
          <a:p>
            <a:pPr marL="406400" marR="0">
              <a:spcBef>
                <a:spcPts val="0"/>
              </a:spcBef>
              <a:spcAft>
                <a:spcPts val="600"/>
              </a:spcAft>
            </a:pPr>
            <a:r>
              <a:rPr lang="en-US" sz="2800" dirty="0">
                <a:latin typeface="+mn-lt"/>
                <a:ea typeface="MS Mincho" panose="02020609040205080304" pitchFamily="49" charset="-128"/>
                <a:cs typeface="Times New Roman" panose="02020603050405020304" pitchFamily="18" charset="0"/>
              </a:rPr>
              <a:t>B. 70 µm.</a:t>
            </a:r>
          </a:p>
          <a:p>
            <a:pPr marL="406400" marR="0">
              <a:spcBef>
                <a:spcPts val="0"/>
              </a:spcBef>
              <a:spcAft>
                <a:spcPts val="600"/>
              </a:spcAft>
            </a:pPr>
            <a:r>
              <a:rPr lang="en-US" sz="2800" dirty="0">
                <a:latin typeface="+mn-lt"/>
                <a:ea typeface="MS Mincho" panose="02020609040205080304" pitchFamily="49" charset="-128"/>
                <a:cs typeface="Times New Roman" panose="02020603050405020304" pitchFamily="18" charset="0"/>
              </a:rPr>
              <a:t>C. 150 µm.</a:t>
            </a:r>
          </a:p>
          <a:p>
            <a:pPr marL="406400" marR="0">
              <a:spcBef>
                <a:spcPts val="0"/>
              </a:spcBef>
              <a:spcAft>
                <a:spcPts val="600"/>
              </a:spcAft>
            </a:pPr>
            <a:r>
              <a:rPr lang="en-US" sz="2800" dirty="0">
                <a:latin typeface="+mn-lt"/>
                <a:ea typeface="MS Mincho" panose="02020609040205080304" pitchFamily="49" charset="-128"/>
                <a:cs typeface="Times New Roman" panose="02020603050405020304" pitchFamily="18" charset="0"/>
              </a:rPr>
              <a:t>D. 300 µm.</a:t>
            </a:r>
          </a:p>
          <a:p>
            <a:pPr marL="406400" marR="0">
              <a:spcBef>
                <a:spcPts val="0"/>
              </a:spcBef>
              <a:spcAft>
                <a:spcPts val="1800"/>
              </a:spcAft>
            </a:pPr>
            <a:r>
              <a:rPr lang="en-US" sz="2800" dirty="0">
                <a:latin typeface="+mn-lt"/>
                <a:ea typeface="MS Mincho" panose="02020609040205080304" pitchFamily="49" charset="-128"/>
                <a:cs typeface="Times New Roman" panose="02020603050405020304" pitchFamily="18" charset="0"/>
              </a:rPr>
              <a:t>E. 1.0 mm.</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066004" y="2571750"/>
            <a:ext cx="1594069" cy="457201"/>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87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508927"/>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2800" dirty="0">
                <a:effectLst/>
                <a:latin typeface="+mn-lt"/>
                <a:ea typeface="MS Mincho" panose="02020609040205080304" pitchFamily="49" charset="-128"/>
                <a:cs typeface="Times New Roman" panose="02020603050405020304" pitchFamily="18" charset="0"/>
              </a:rPr>
              <a:t>At a partial pressure of O</a:t>
            </a:r>
            <a:r>
              <a:rPr lang="en-US" sz="2800" baseline="-25000" dirty="0">
                <a:effectLst/>
                <a:latin typeface="+mn-lt"/>
                <a:ea typeface="MS Mincho" panose="02020609040205080304" pitchFamily="49" charset="-128"/>
                <a:cs typeface="Times New Roman" panose="02020603050405020304" pitchFamily="18" charset="0"/>
              </a:rPr>
              <a:t>2</a:t>
            </a:r>
            <a:r>
              <a:rPr lang="en-US" sz="2800" dirty="0">
                <a:effectLst/>
                <a:latin typeface="+mn-lt"/>
                <a:ea typeface="MS Mincho" panose="02020609040205080304" pitchFamily="49" charset="-128"/>
                <a:cs typeface="Times New Roman" panose="02020603050405020304" pitchFamily="18" charset="0"/>
              </a:rPr>
              <a:t> of 25 mm Hg, the D</a:t>
            </a:r>
            <a:r>
              <a:rPr lang="en-US" sz="2800" baseline="-25000" dirty="0">
                <a:effectLst/>
                <a:latin typeface="+mn-lt"/>
                <a:ea typeface="MS Mincho" panose="02020609040205080304" pitchFamily="49" charset="-128"/>
                <a:cs typeface="Times New Roman" panose="02020603050405020304" pitchFamily="18" charset="0"/>
              </a:rPr>
              <a:t>0</a:t>
            </a:r>
            <a:r>
              <a:rPr lang="en-US" sz="2800" dirty="0">
                <a:effectLst/>
                <a:latin typeface="+mn-lt"/>
                <a:ea typeface="MS Mincho" panose="02020609040205080304" pitchFamily="49" charset="-128"/>
                <a:cs typeface="Times New Roman" panose="02020603050405020304" pitchFamily="18" charset="0"/>
              </a:rPr>
              <a:t> for a population of cells is 1.5 </a:t>
            </a:r>
            <a:r>
              <a:rPr lang="en-US" sz="2800" dirty="0" err="1">
                <a:effectLst/>
                <a:latin typeface="+mn-lt"/>
                <a:ea typeface="MS Mincho" panose="02020609040205080304" pitchFamily="49" charset="-128"/>
                <a:cs typeface="Times New Roman" panose="02020603050405020304" pitchFamily="18" charset="0"/>
              </a:rPr>
              <a:t>Gy</a:t>
            </a:r>
            <a:r>
              <a:rPr lang="en-US" sz="2800" dirty="0">
                <a:effectLst/>
                <a:latin typeface="+mn-lt"/>
                <a:ea typeface="MS Mincho" panose="02020609040205080304" pitchFamily="49" charset="-128"/>
                <a:cs typeface="Times New Roman" panose="02020603050405020304" pitchFamily="18" charset="0"/>
              </a:rPr>
              <a:t>. If the partial pressure of O</a:t>
            </a:r>
            <a:r>
              <a:rPr lang="en-US" sz="2800" baseline="-25000" dirty="0">
                <a:effectLst/>
                <a:latin typeface="+mn-lt"/>
                <a:ea typeface="MS Mincho" panose="02020609040205080304" pitchFamily="49" charset="-128"/>
                <a:cs typeface="Times New Roman" panose="02020603050405020304" pitchFamily="18" charset="0"/>
              </a:rPr>
              <a:t>2</a:t>
            </a:r>
            <a:r>
              <a:rPr lang="en-US" sz="2800" dirty="0">
                <a:effectLst/>
                <a:latin typeface="+mn-lt"/>
                <a:ea typeface="MS Mincho" panose="02020609040205080304" pitchFamily="49" charset="-128"/>
                <a:cs typeface="Times New Roman" panose="02020603050405020304" pitchFamily="18" charset="0"/>
              </a:rPr>
              <a:t> increased to 250 mm Hg, the new D</a:t>
            </a:r>
            <a:r>
              <a:rPr lang="en-US" sz="2800" baseline="-25000" dirty="0">
                <a:effectLst/>
                <a:latin typeface="+mn-lt"/>
                <a:ea typeface="MS Mincho" panose="02020609040205080304" pitchFamily="49" charset="-128"/>
                <a:cs typeface="Times New Roman" panose="02020603050405020304" pitchFamily="18" charset="0"/>
              </a:rPr>
              <a:t>0</a:t>
            </a:r>
            <a:r>
              <a:rPr lang="en-US" sz="2800" dirty="0">
                <a:effectLst/>
                <a:latin typeface="+mn-lt"/>
                <a:ea typeface="MS Mincho" panose="02020609040205080304" pitchFamily="49" charset="-128"/>
                <a:cs typeface="Times New Roman" panose="02020603050405020304" pitchFamily="18" charset="0"/>
              </a:rPr>
              <a:t> would be approximately:</a:t>
            </a:r>
          </a:p>
          <a:p>
            <a:pPr marL="7938"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A. 0.5 </a:t>
            </a:r>
            <a:r>
              <a:rPr lang="en-US" sz="2800" dirty="0" err="1">
                <a:effectLst/>
                <a:latin typeface="+mn-lt"/>
                <a:ea typeface="MS Mincho" panose="02020609040205080304" pitchFamily="49" charset="-128"/>
                <a:cs typeface="Times New Roman" panose="02020603050405020304" pitchFamily="18" charset="0"/>
              </a:rPr>
              <a:t>Gy</a:t>
            </a:r>
            <a:endParaRPr lang="en-US" sz="2800" dirty="0">
              <a:effectLst/>
              <a:latin typeface="+mn-lt"/>
              <a:ea typeface="MS Mincho" panose="02020609040205080304" pitchFamily="49" charset="-128"/>
              <a:cs typeface="Times New Roman" panose="02020603050405020304" pitchFamily="18" charset="0"/>
            </a:endParaRPr>
          </a:p>
          <a:p>
            <a:pPr marL="7938"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B. 0.75 </a:t>
            </a:r>
            <a:r>
              <a:rPr lang="en-US" sz="2800" dirty="0" err="1">
                <a:effectLst/>
                <a:latin typeface="+mn-lt"/>
                <a:ea typeface="MS Mincho" panose="02020609040205080304" pitchFamily="49" charset="-128"/>
                <a:cs typeface="Times New Roman" panose="02020603050405020304" pitchFamily="18" charset="0"/>
              </a:rPr>
              <a:t>Gy</a:t>
            </a:r>
            <a:endParaRPr lang="en-US" sz="2800" dirty="0">
              <a:effectLst/>
              <a:latin typeface="+mn-lt"/>
              <a:ea typeface="MS Mincho" panose="02020609040205080304" pitchFamily="49" charset="-128"/>
              <a:cs typeface="Times New Roman" panose="02020603050405020304" pitchFamily="18" charset="0"/>
            </a:endParaRPr>
          </a:p>
          <a:p>
            <a:pPr marL="7938"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C. 1.5 </a:t>
            </a:r>
            <a:r>
              <a:rPr lang="en-US" sz="2800" dirty="0" err="1">
                <a:effectLst/>
                <a:latin typeface="+mn-lt"/>
                <a:ea typeface="MS Mincho" panose="02020609040205080304" pitchFamily="49" charset="-128"/>
                <a:cs typeface="Times New Roman" panose="02020603050405020304" pitchFamily="18" charset="0"/>
              </a:rPr>
              <a:t>Gy</a:t>
            </a:r>
            <a:endParaRPr lang="en-US" sz="2800" dirty="0">
              <a:effectLst/>
              <a:latin typeface="+mn-lt"/>
              <a:ea typeface="MS Mincho" panose="02020609040205080304" pitchFamily="49" charset="-128"/>
              <a:cs typeface="Times New Roman" panose="02020603050405020304" pitchFamily="18" charset="0"/>
            </a:endParaRPr>
          </a:p>
          <a:p>
            <a:pPr marL="7938"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D. 3.0 </a:t>
            </a:r>
            <a:r>
              <a:rPr lang="en-US" sz="2800" dirty="0" err="1">
                <a:effectLst/>
                <a:latin typeface="+mn-lt"/>
                <a:ea typeface="MS Mincho" panose="02020609040205080304" pitchFamily="49" charset="-128"/>
                <a:cs typeface="Times New Roman" panose="02020603050405020304" pitchFamily="18" charset="0"/>
              </a:rPr>
              <a:t>Gy</a:t>
            </a:r>
            <a:endParaRPr lang="en-US" sz="2800" dirty="0">
              <a:effectLst/>
              <a:latin typeface="+mn-lt"/>
              <a:ea typeface="MS Mincho" panose="02020609040205080304" pitchFamily="49" charset="-128"/>
              <a:cs typeface="Times New Roman" panose="02020603050405020304" pitchFamily="18" charset="0"/>
            </a:endParaRPr>
          </a:p>
          <a:p>
            <a:pPr marL="7938" marR="0">
              <a:spcBef>
                <a:spcPts val="0"/>
              </a:spcBef>
              <a:spcAft>
                <a:spcPts val="1800"/>
              </a:spcAft>
            </a:pPr>
            <a:r>
              <a:rPr lang="en-US" sz="2800" dirty="0">
                <a:effectLst/>
                <a:latin typeface="+mn-lt"/>
                <a:ea typeface="MS Mincho" panose="02020609040205080304" pitchFamily="49" charset="-128"/>
                <a:cs typeface="Times New Roman" panose="02020603050405020304" pitchFamily="18" charset="0"/>
              </a:rPr>
              <a:t>E. 4.5 </a:t>
            </a:r>
            <a:r>
              <a:rPr lang="en-US" sz="2800" dirty="0" err="1">
                <a:effectLst/>
                <a:latin typeface="+mn-lt"/>
                <a:ea typeface="MS Mincho" panose="02020609040205080304" pitchFamily="49" charset="-128"/>
                <a:cs typeface="Times New Roman" panose="02020603050405020304" pitchFamily="18" charset="0"/>
              </a:rPr>
              <a:t>Gy</a:t>
            </a:r>
            <a:endParaRPr lang="en-US" sz="24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675306" y="3499657"/>
            <a:ext cx="1594069" cy="457201"/>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17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201150"/>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2800" dirty="0">
                <a:effectLst/>
                <a:latin typeface="+mn-lt"/>
                <a:ea typeface="MS Mincho" panose="02020609040205080304" pitchFamily="49" charset="-128"/>
                <a:cs typeface="Times New Roman" panose="02020603050405020304" pitchFamily="18" charset="0"/>
              </a:rPr>
              <a:t>Which statement concerning tumor hypoxia is FALSE?</a:t>
            </a:r>
          </a:p>
          <a:p>
            <a:pPr marL="406400" marR="0">
              <a:spcBef>
                <a:spcPts val="0"/>
              </a:spcBef>
              <a:spcAft>
                <a:spcPts val="600"/>
              </a:spcAft>
            </a:pPr>
            <a:r>
              <a:rPr lang="en-US" sz="2200" dirty="0">
                <a:effectLst/>
                <a:latin typeface="+mn-lt"/>
                <a:ea typeface="MS Mincho" panose="02020609040205080304" pitchFamily="49" charset="-128"/>
                <a:cs typeface="Times New Roman" panose="02020603050405020304" pitchFamily="18" charset="0"/>
              </a:rPr>
              <a:t>A. Hypoxia induces apoptosis in cells with wild-type TP53.</a:t>
            </a:r>
          </a:p>
          <a:p>
            <a:pPr marL="406400" marR="0">
              <a:spcBef>
                <a:spcPts val="0"/>
              </a:spcBef>
              <a:spcAft>
                <a:spcPts val="600"/>
              </a:spcAft>
            </a:pPr>
            <a:r>
              <a:rPr lang="en-US" sz="2200" dirty="0">
                <a:effectLst/>
                <a:latin typeface="+mn-lt"/>
                <a:ea typeface="MS Mincho" panose="02020609040205080304" pitchFamily="49" charset="-128"/>
                <a:cs typeface="Times New Roman" panose="02020603050405020304" pitchFamily="18" charset="0"/>
              </a:rPr>
              <a:t>B. Hypoxia markers can only detect hypoxic cells more than 200 µm from a blood vessel.</a:t>
            </a:r>
          </a:p>
          <a:p>
            <a:pPr marL="406400" marR="0">
              <a:spcBef>
                <a:spcPts val="0"/>
              </a:spcBef>
              <a:spcAft>
                <a:spcPts val="600"/>
              </a:spcAft>
            </a:pPr>
            <a:r>
              <a:rPr lang="en-US" sz="2200" dirty="0">
                <a:effectLst/>
                <a:latin typeface="+mn-lt"/>
                <a:ea typeface="MS Mincho" panose="02020609040205080304" pitchFamily="49" charset="-128"/>
                <a:cs typeface="Times New Roman" panose="02020603050405020304" pitchFamily="18" charset="0"/>
              </a:rPr>
              <a:t>C. Hypoxia selects for tumor cells bearing mutant p53.</a:t>
            </a:r>
          </a:p>
          <a:p>
            <a:pPr marL="406400" marR="0">
              <a:spcBef>
                <a:spcPts val="0"/>
              </a:spcBef>
              <a:spcAft>
                <a:spcPts val="600"/>
              </a:spcAft>
            </a:pPr>
            <a:r>
              <a:rPr lang="en-US" sz="2200" dirty="0">
                <a:effectLst/>
                <a:latin typeface="+mn-lt"/>
                <a:ea typeface="MS Mincho" panose="02020609040205080304" pitchFamily="49" charset="-128"/>
                <a:cs typeface="Times New Roman" panose="02020603050405020304" pitchFamily="18" charset="0"/>
              </a:rPr>
              <a:t>D. The OER for low LET radiation is greater than for high LET radiation.</a:t>
            </a:r>
          </a:p>
          <a:p>
            <a:pPr marL="406400" marR="0">
              <a:spcBef>
                <a:spcPts val="0"/>
              </a:spcBef>
              <a:spcAft>
                <a:spcPts val="1800"/>
              </a:spcAft>
            </a:pPr>
            <a:r>
              <a:rPr lang="en-US" sz="2200" dirty="0">
                <a:effectLst/>
                <a:latin typeface="+mn-lt"/>
                <a:ea typeface="MS Mincho" panose="02020609040205080304" pitchFamily="49" charset="-128"/>
                <a:cs typeface="Times New Roman" panose="02020603050405020304" pitchFamily="18" charset="0"/>
              </a:rPr>
              <a:t>E. Tumors containing </a:t>
            </a:r>
            <a:r>
              <a:rPr lang="en-US" sz="2200" dirty="0" err="1">
                <a:effectLst/>
                <a:latin typeface="+mn-lt"/>
                <a:ea typeface="MS Mincho" panose="02020609040205080304" pitchFamily="49" charset="-128"/>
                <a:cs typeface="Times New Roman" panose="02020603050405020304" pitchFamily="18" charset="0"/>
              </a:rPr>
              <a:t>clonogenic</a:t>
            </a:r>
            <a:r>
              <a:rPr lang="en-US" sz="2200" dirty="0">
                <a:effectLst/>
                <a:latin typeface="+mn-lt"/>
                <a:ea typeface="MS Mincho" panose="02020609040205080304" pitchFamily="49" charset="-128"/>
                <a:cs typeface="Times New Roman" panose="02020603050405020304" pitchFamily="18" charset="0"/>
              </a:rPr>
              <a:t> hypoxic cells have biphasic, acute dose x-ray survival curves.</a:t>
            </a:r>
            <a:endParaRPr lang="en-US" sz="22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82629" y="2036617"/>
            <a:ext cx="7445473" cy="72320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57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539007" y="486005"/>
            <a:ext cx="8065986" cy="4370427"/>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2800" dirty="0">
                <a:effectLst/>
                <a:latin typeface="+mn-lt"/>
                <a:ea typeface="MS Mincho" panose="02020609040205080304" pitchFamily="49" charset="-128"/>
                <a:cs typeface="Times New Roman" panose="02020603050405020304" pitchFamily="18" charset="0"/>
              </a:rPr>
              <a:t>Which statement regarding radiation and tumor hypoxia is TRUE?</a:t>
            </a:r>
          </a:p>
          <a:p>
            <a:pPr marL="46355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A. Irradiation under hypoxic conditions yields more DNA strand breaks than under aerated conditions.</a:t>
            </a:r>
          </a:p>
          <a:p>
            <a:pPr marL="46355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B. At a partial pressure of O</a:t>
            </a:r>
            <a:r>
              <a:rPr lang="en-US" sz="2400" baseline="-25000" dirty="0">
                <a:effectLst/>
                <a:latin typeface="+mn-lt"/>
                <a:ea typeface="MS Mincho" panose="02020609040205080304" pitchFamily="49" charset="-128"/>
                <a:cs typeface="Times New Roman" panose="02020603050405020304" pitchFamily="18" charset="0"/>
              </a:rPr>
              <a:t>2</a:t>
            </a:r>
            <a:r>
              <a:rPr lang="en-US" sz="2400" dirty="0">
                <a:effectLst/>
                <a:latin typeface="+mn-lt"/>
                <a:ea typeface="MS Mincho" panose="02020609040205080304" pitchFamily="49" charset="-128"/>
                <a:cs typeface="Times New Roman" panose="02020603050405020304" pitchFamily="18" charset="0"/>
              </a:rPr>
              <a:t> of 100 mm Hg, a tumor would be considered “clinically hypoxic”.</a:t>
            </a:r>
          </a:p>
          <a:p>
            <a:pPr marL="46355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C. Oxygen need only be present during or within about a millisecond following irradiation to act as a radiosensitizer.</a:t>
            </a:r>
          </a:p>
          <a:p>
            <a:pPr marL="463550" marR="0">
              <a:spcBef>
                <a:spcPts val="0"/>
              </a:spcBef>
              <a:spcAft>
                <a:spcPts val="1800"/>
              </a:spcAft>
            </a:pPr>
            <a:r>
              <a:rPr lang="en-US" sz="2400" dirty="0">
                <a:effectLst/>
                <a:latin typeface="+mn-lt"/>
                <a:ea typeface="MS Mincho" panose="02020609040205080304" pitchFamily="49" charset="-128"/>
                <a:cs typeface="Times New Roman" panose="02020603050405020304" pitchFamily="18" charset="0"/>
              </a:rPr>
              <a:t>D. The OER for protons is higher than for X-rays.</a:t>
            </a:r>
            <a:endParaRPr lang="en-US" sz="24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30587" y="3214916"/>
            <a:ext cx="7482233" cy="112706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792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539007" y="486005"/>
            <a:ext cx="8065986" cy="4185761"/>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3600" dirty="0">
                <a:effectLst/>
                <a:latin typeface="+mn-lt"/>
                <a:ea typeface="MS Mincho" panose="02020609040205080304" pitchFamily="49" charset="-128"/>
                <a:cs typeface="Times New Roman" panose="02020603050405020304" pitchFamily="18" charset="0"/>
              </a:rPr>
              <a:t>The HIF-1 transcription factor is stabilized under hypoxic conditions because of:</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A. increased activity of VHL.</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B. increased transcription of HIF-1</a:t>
            </a:r>
            <a:r>
              <a:rPr lang="el-GR" sz="3200" dirty="0">
                <a:effectLst/>
                <a:latin typeface="+mn-lt"/>
                <a:ea typeface="MS Mincho" panose="02020609040205080304" pitchFamily="49" charset="-128"/>
                <a:cs typeface="Times New Roman" panose="02020603050405020304" pitchFamily="18" charset="0"/>
              </a:rPr>
              <a:t>α.</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C. reduced stability of HIF-1</a:t>
            </a:r>
            <a:r>
              <a:rPr lang="el-GR" sz="3200" dirty="0">
                <a:effectLst/>
                <a:latin typeface="+mn-lt"/>
                <a:ea typeface="MS Mincho" panose="02020609040205080304" pitchFamily="49" charset="-128"/>
                <a:cs typeface="Times New Roman" panose="02020603050405020304" pitchFamily="18" charset="0"/>
              </a:rPr>
              <a:t>β.</a:t>
            </a:r>
          </a:p>
          <a:p>
            <a:pPr marL="463550"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D. reduced hydroxylation of HIF-1</a:t>
            </a:r>
            <a:r>
              <a:rPr lang="el-GR" sz="3200" dirty="0">
                <a:effectLst/>
                <a:latin typeface="+mn-lt"/>
                <a:ea typeface="MS Mincho" panose="02020609040205080304" pitchFamily="49" charset="-128"/>
                <a:cs typeface="Times New Roman" panose="02020603050405020304" pitchFamily="18" charset="0"/>
              </a:rPr>
              <a:t>α.</a:t>
            </a:r>
            <a:endParaRPr lang="en-US" sz="32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58283" y="4132318"/>
            <a:ext cx="6472070" cy="525177"/>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7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539007" y="486005"/>
            <a:ext cx="8065986" cy="4001095"/>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Approximately what percent O</a:t>
            </a:r>
            <a:r>
              <a:rPr lang="en-US" sz="3200" baseline="-25000" dirty="0">
                <a:effectLst/>
                <a:latin typeface="+mn-lt"/>
                <a:ea typeface="MS Mincho" panose="02020609040205080304" pitchFamily="49" charset="-128"/>
                <a:cs typeface="Times New Roman" panose="02020603050405020304" pitchFamily="18" charset="0"/>
              </a:rPr>
              <a:t>2</a:t>
            </a:r>
            <a:r>
              <a:rPr lang="en-US" sz="3200" dirty="0">
                <a:effectLst/>
                <a:latin typeface="+mn-lt"/>
                <a:ea typeface="MS Mincho" panose="02020609040205080304" pitchFamily="49" charset="-128"/>
                <a:cs typeface="Times New Roman" panose="02020603050405020304" pitchFamily="18" charset="0"/>
              </a:rPr>
              <a:t> yields radiation sensitivity halfway between the fully aerobic and fully hypoxic responses? </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A. 0.5%</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B. 2%</a:t>
            </a:r>
            <a:endParaRPr lang="el-GR" sz="3200" dirty="0">
              <a:effectLst/>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C. 5%</a:t>
            </a:r>
            <a:endParaRPr lang="el-GR" sz="3200" dirty="0">
              <a:effectLst/>
              <a:latin typeface="+mn-lt"/>
              <a:ea typeface="MS Mincho" panose="02020609040205080304" pitchFamily="49" charset="-128"/>
              <a:cs typeface="Times New Roman" panose="02020603050405020304" pitchFamily="18" charset="0"/>
            </a:endParaRPr>
          </a:p>
          <a:p>
            <a:pPr marL="463550"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D. 20%</a:t>
            </a:r>
            <a:endParaRPr lang="en-US" sz="32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45544" y="2261962"/>
            <a:ext cx="1505151" cy="44918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17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539007" y="486005"/>
            <a:ext cx="8065986" cy="3770263"/>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All of the following processes are regulated by HIF-1, EXCEPT:</a:t>
            </a:r>
          </a:p>
          <a:p>
            <a:pPr marL="401638"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A. angiogenesis.</a:t>
            </a:r>
          </a:p>
          <a:p>
            <a:pPr marL="401638"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B. EPO production.</a:t>
            </a:r>
          </a:p>
          <a:p>
            <a:pPr marL="401638"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C. glycolysis.</a:t>
            </a:r>
          </a:p>
          <a:p>
            <a:pPr marL="401638"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D. p53 activation.</a:t>
            </a:r>
          </a:p>
          <a:p>
            <a:pPr marL="401638"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E. pH regulation.</a:t>
            </a:r>
            <a:endParaRPr lang="en-US" sz="28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967740" y="3261360"/>
            <a:ext cx="2887980" cy="45720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05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539007" y="486005"/>
            <a:ext cx="8131751" cy="3754874"/>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Which protein causes the rapid degradation of HIF-1α under well-oxygenated conditions?</a:t>
            </a:r>
          </a:p>
          <a:p>
            <a:pPr marL="401638">
              <a:spcAft>
                <a:spcPts val="600"/>
              </a:spcAft>
            </a:pPr>
            <a:r>
              <a:rPr lang="en-US" sz="2800" dirty="0">
                <a:effectLst/>
                <a:latin typeface="+mn-lt"/>
                <a:ea typeface="MS Mincho" panose="02020609040205080304" pitchFamily="49" charset="-128"/>
                <a:cs typeface="Times New Roman" panose="02020603050405020304" pitchFamily="18" charset="0"/>
              </a:rPr>
              <a:t>A. phosphoinositide 3-kinase (PI3K)</a:t>
            </a:r>
          </a:p>
          <a:p>
            <a:pPr marL="401638"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B. Von-Hippel Lindau (VHL)</a:t>
            </a:r>
          </a:p>
          <a:p>
            <a:pPr marL="401638"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C. hypoxia inducible factor β (HIF-1β)  </a:t>
            </a:r>
          </a:p>
          <a:p>
            <a:pPr marL="401638"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D. carbonic acid anhydrase (CA-9)</a:t>
            </a:r>
            <a:endParaRPr lang="en-US" sz="28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07845" y="2733481"/>
            <a:ext cx="4478555" cy="45720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71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539007" y="486005"/>
            <a:ext cx="8065986" cy="4078039"/>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Which is NOT a contributor to intermittent tumor hypoxia?</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A. high interstitial fluid pressure</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B. vascular stasis</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C. aberrant blood vessel geometry</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D. low oxygen consumption</a:t>
            </a:r>
          </a:p>
          <a:p>
            <a:pPr marL="463550"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E. shunting of blood flow</a:t>
            </a:r>
            <a:endParaRPr lang="en-US" sz="28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36320" y="3459480"/>
            <a:ext cx="5082540" cy="51054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6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157808" cy="4462760"/>
          </a:xfrm>
          <a:prstGeom prst="rect">
            <a:avLst/>
          </a:prstGeom>
          <a:noFill/>
        </p:spPr>
        <p:txBody>
          <a:bodyPr wrap="square">
            <a:spAutoFit/>
          </a:bodyPr>
          <a:lstStyle/>
          <a:p>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The largest source of natural background radiation exposure to the human population is:</a:t>
            </a:r>
            <a:endParaRPr lang="en-US" sz="1800" dirty="0"/>
          </a:p>
          <a:p>
            <a:endParaRPr lang="en-US" sz="1800" dirty="0"/>
          </a:p>
          <a:p>
            <a:pPr marL="404813">
              <a:spcAft>
                <a:spcPts val="600"/>
              </a:spcAft>
            </a:pPr>
            <a:r>
              <a:rPr lang="en-US" sz="2800" dirty="0"/>
              <a:t>A. </a:t>
            </a: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cosmic rays</a:t>
            </a:r>
            <a:endParaRPr lang="en-US" sz="2800" dirty="0"/>
          </a:p>
          <a:p>
            <a:pPr marL="404813">
              <a:spcAft>
                <a:spcPts val="600"/>
              </a:spcAft>
            </a:pPr>
            <a:r>
              <a:rPr lang="en-US" sz="2800" dirty="0"/>
              <a:t>B. </a:t>
            </a: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diagnostic imaging procedures</a:t>
            </a:r>
            <a:endParaRPr lang="en-US" sz="2800" dirty="0"/>
          </a:p>
          <a:p>
            <a:pPr marL="404813">
              <a:spcAft>
                <a:spcPts val="600"/>
              </a:spcAft>
            </a:pPr>
            <a:r>
              <a:rPr lang="en-US" sz="2800" dirty="0"/>
              <a:t>C. </a:t>
            </a: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internalized radionuclides</a:t>
            </a:r>
            <a:endParaRPr lang="en-US" sz="2800" dirty="0"/>
          </a:p>
          <a:p>
            <a:pPr marL="404813">
              <a:spcAft>
                <a:spcPts val="600"/>
              </a:spcAft>
            </a:pPr>
            <a:r>
              <a:rPr lang="en-US" sz="2800" dirty="0"/>
              <a:t>D. </a:t>
            </a: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radon</a:t>
            </a:r>
            <a:endParaRPr lang="en-US" sz="2800" dirty="0"/>
          </a:p>
          <a:p>
            <a:pPr marL="404813"/>
            <a:r>
              <a:rPr lang="en-US" sz="2800" dirty="0"/>
              <a:t>E. </a:t>
            </a: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radioactivity in the rocks and soil</a:t>
            </a:r>
            <a:endParaRPr lang="en-US" sz="2800" dirty="0"/>
          </a:p>
        </p:txBody>
      </p:sp>
      <p:sp>
        <p:nvSpPr>
          <p:cNvPr id="4" name="Rounded Rectangle 3">
            <a:extLst>
              <a:ext uri="{FF2B5EF4-FFF2-40B4-BE49-F238E27FC236}">
                <a16:creationId xmlns:a16="http://schemas.microsoft.com/office/drawing/2014/main" id="{8D246DF9-08BC-D48D-E62D-81DA6CFDE0AE}"/>
              </a:ext>
            </a:extLst>
          </p:cNvPr>
          <p:cNvSpPr/>
          <p:nvPr/>
        </p:nvSpPr>
        <p:spPr>
          <a:xfrm>
            <a:off x="1070831" y="3816296"/>
            <a:ext cx="1475886" cy="415637"/>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150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539007" y="486005"/>
            <a:ext cx="8065986" cy="3554819"/>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3300" dirty="0">
                <a:effectLst/>
                <a:latin typeface="+mn-lt"/>
                <a:ea typeface="MS Mincho" panose="02020609040205080304" pitchFamily="49" charset="-128"/>
                <a:cs typeface="Times New Roman" panose="02020603050405020304" pitchFamily="18" charset="0"/>
              </a:rPr>
              <a:t>Which PET imaging agent can be used to detect hypoxic regions in human tumors?</a:t>
            </a:r>
          </a:p>
          <a:p>
            <a:pPr marL="463550" marR="0">
              <a:spcBef>
                <a:spcPts val="0"/>
              </a:spcBef>
              <a:spcAft>
                <a:spcPts val="600"/>
              </a:spcAft>
            </a:pPr>
            <a:r>
              <a:rPr lang="en-US" sz="3300" dirty="0">
                <a:effectLst/>
                <a:latin typeface="+mn-lt"/>
                <a:ea typeface="MS Mincho" panose="02020609040205080304" pitchFamily="49" charset="-128"/>
                <a:cs typeface="Times New Roman" panose="02020603050405020304" pitchFamily="18" charset="0"/>
              </a:rPr>
              <a:t>A. </a:t>
            </a:r>
            <a:r>
              <a:rPr lang="en-US" sz="3300" baseline="30000" dirty="0">
                <a:effectLst/>
                <a:latin typeface="+mn-lt"/>
                <a:ea typeface="MS Mincho" panose="02020609040205080304" pitchFamily="49" charset="-128"/>
                <a:cs typeface="Times New Roman" panose="02020603050405020304" pitchFamily="18" charset="0"/>
              </a:rPr>
              <a:t>18</a:t>
            </a:r>
            <a:r>
              <a:rPr lang="en-US" sz="3300" dirty="0">
                <a:effectLst/>
                <a:latin typeface="+mn-lt"/>
                <a:ea typeface="MS Mincho" panose="02020609040205080304" pitchFamily="49" charset="-128"/>
                <a:cs typeface="Times New Roman" panose="02020603050405020304" pitchFamily="18" charset="0"/>
              </a:rPr>
              <a:t>F FHBG</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B. </a:t>
            </a:r>
            <a:r>
              <a:rPr lang="en-US" sz="3200" baseline="30000" dirty="0">
                <a:effectLst/>
                <a:latin typeface="+mn-lt"/>
                <a:ea typeface="MS Mincho" panose="02020609040205080304" pitchFamily="49" charset="-128"/>
                <a:cs typeface="Times New Roman" panose="02020603050405020304" pitchFamily="18" charset="0"/>
              </a:rPr>
              <a:t>18</a:t>
            </a:r>
            <a:r>
              <a:rPr lang="en-US" sz="3200" dirty="0">
                <a:effectLst/>
                <a:latin typeface="+mn-lt"/>
                <a:ea typeface="MS Mincho" panose="02020609040205080304" pitchFamily="49" charset="-128"/>
                <a:cs typeface="Times New Roman" panose="02020603050405020304" pitchFamily="18" charset="0"/>
              </a:rPr>
              <a:t>F FDG</a:t>
            </a:r>
          </a:p>
          <a:p>
            <a:pPr marL="463550">
              <a:spcAft>
                <a:spcPts val="600"/>
              </a:spcAft>
            </a:pPr>
            <a:r>
              <a:rPr lang="en-US" sz="3200" dirty="0">
                <a:effectLst/>
                <a:latin typeface="+mn-lt"/>
                <a:ea typeface="MS Mincho" panose="02020609040205080304" pitchFamily="49" charset="-128"/>
                <a:cs typeface="Times New Roman" panose="02020603050405020304" pitchFamily="18" charset="0"/>
              </a:rPr>
              <a:t>C. </a:t>
            </a:r>
            <a:r>
              <a:rPr kumimoji="0" lang="en-US" sz="3200" b="0" i="0" u="none" strike="noStrike" kern="0" cap="none" spc="0" normalizeH="0" baseline="3000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18</a:t>
            </a:r>
            <a:r>
              <a:rPr kumimoji="0" lang="en-US" sz="32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F</a:t>
            </a:r>
            <a:r>
              <a:rPr lang="en-US" sz="3200" dirty="0">
                <a:effectLst/>
                <a:latin typeface="+mn-lt"/>
                <a:ea typeface="MS Mincho" panose="02020609040205080304" pitchFamily="49" charset="-128"/>
                <a:cs typeface="Times New Roman" panose="02020603050405020304" pitchFamily="18" charset="0"/>
              </a:rPr>
              <a:t> FAZA</a:t>
            </a:r>
          </a:p>
          <a:p>
            <a:pPr marL="463550"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D. </a:t>
            </a:r>
            <a:r>
              <a:rPr lang="en-US" sz="3200" baseline="30000" dirty="0">
                <a:effectLst/>
                <a:latin typeface="+mn-lt"/>
                <a:ea typeface="MS Mincho" panose="02020609040205080304" pitchFamily="49" charset="-128"/>
                <a:cs typeface="Times New Roman" panose="02020603050405020304" pitchFamily="18" charset="0"/>
              </a:rPr>
              <a:t>28</a:t>
            </a:r>
            <a:r>
              <a:rPr lang="en-US" sz="3200" dirty="0">
                <a:effectLst/>
                <a:latin typeface="+mn-lt"/>
                <a:ea typeface="MS Mincho" panose="02020609040205080304" pitchFamily="49" charset="-128"/>
                <a:cs typeface="Times New Roman" panose="02020603050405020304" pitchFamily="18" charset="0"/>
              </a:rPr>
              <a:t>Mg ATSM</a:t>
            </a:r>
            <a:endParaRPr lang="en-US" sz="28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43940" y="2895600"/>
            <a:ext cx="2354580" cy="51054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4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539007" y="486005"/>
            <a:ext cx="8065986" cy="4078039"/>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On average, the radiobiological hypoxic fraction in rodent tumors is:</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A. 0.15%.</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B. 1.5%.</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C. 15%.</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D. 45%.</a:t>
            </a:r>
          </a:p>
          <a:p>
            <a:pPr marL="4635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E. 60%.</a:t>
            </a:r>
            <a:endParaRPr lang="en-US" sz="28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36320" y="2880360"/>
            <a:ext cx="1539240" cy="51054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64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539007" y="486005"/>
            <a:ext cx="8065986" cy="4001095"/>
          </a:xfrm>
          <a:prstGeom prst="rect">
            <a:avLst/>
          </a:prstGeom>
          <a:noFill/>
          <a:effectLst>
            <a:outerShdw blurRad="50800" dist="38100" dir="2700000" algn="tl" rotWithShape="0">
              <a:prstClr val="black">
                <a:alpha val="40000"/>
              </a:prstClr>
            </a:outerShdw>
          </a:effectLst>
        </p:spPr>
        <p:txBody>
          <a:bodyPr wrap="square">
            <a:spAutoFit/>
          </a:bodyPr>
          <a:lstStyle/>
          <a:p>
            <a:pPr marL="7938"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HIF-1 signaling metabolically reprograms cancer cells by:</a:t>
            </a:r>
          </a:p>
          <a:p>
            <a:pPr marL="401638"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A. up-regulating glucose transporters.</a:t>
            </a:r>
          </a:p>
          <a:p>
            <a:pPr marL="401638"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B. increasing oxidative phosphorylation.</a:t>
            </a:r>
          </a:p>
          <a:p>
            <a:pPr marL="401638"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C. increasing conversion of pyruvate to acetyl-Co A.</a:t>
            </a:r>
          </a:p>
          <a:p>
            <a:pPr marL="401638"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D. decreasing glycolysis.</a:t>
            </a:r>
            <a:endParaRPr lang="en-US" sz="28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935247" y="1764455"/>
            <a:ext cx="6898113" cy="498686"/>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02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ext Placeholder 2">
            <a:extLst>
              <a:ext uri="{FF2B5EF4-FFF2-40B4-BE49-F238E27FC236}">
                <a16:creationId xmlns:a16="http://schemas.microsoft.com/office/drawing/2014/main" id="{C314114C-653F-332F-DD0F-C6C2376F1F4D}"/>
              </a:ext>
            </a:extLst>
          </p:cNvPr>
          <p:cNvSpPr txBox="1">
            <a:spLocks/>
          </p:cNvSpPr>
          <p:nvPr/>
        </p:nvSpPr>
        <p:spPr>
          <a:xfrm>
            <a:off x="598550" y="346704"/>
            <a:ext cx="8314096" cy="4674183"/>
          </a:xfrm>
          <a:prstGeom prst="rect">
            <a:avLst/>
          </a:prstGeom>
          <a:noFill/>
          <a:effectLst/>
        </p:spPr>
        <p:txBody>
          <a:bodyPr anchor="t" anchorCtr="0"/>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1800"/>
              </a:spcAft>
              <a:buClr>
                <a:srgbClr val="00695C">
                  <a:lumMod val="75000"/>
                </a:srgbClr>
              </a:buClr>
              <a:buSzPct val="100000"/>
              <a:buFont typeface="Wingdings 3" panose="05040102010807070707" pitchFamily="18" charset="2"/>
              <a:buNone/>
              <a:tabLst/>
              <a:defRPr/>
            </a:pPr>
            <a:r>
              <a:rPr kumimoji="0" lang="en-US" sz="2800" b="0" i="1" u="none" strike="noStrike" kern="1200" cap="none" spc="0" normalizeH="0" baseline="0" noProof="0" dirty="0">
                <a:ln>
                  <a:noFill/>
                </a:ln>
                <a:solidFill>
                  <a:srgbClr val="000000"/>
                </a:solidFill>
                <a:effectLst>
                  <a:outerShdw blurRad="63500" dist="50800" dir="2700000" algn="tl" rotWithShape="0">
                    <a:prstClr val="black">
                      <a:alpha val="40000"/>
                    </a:prstClr>
                  </a:outerShdw>
                </a:effectLst>
                <a:uLnTx/>
                <a:uFillTx/>
                <a:latin typeface="Arial"/>
                <a:ea typeface="+mn-ea"/>
                <a:cs typeface="+mn-cs"/>
                <a:sym typeface="Arial"/>
              </a:rPr>
              <a:t>True-False Questions:</a:t>
            </a:r>
          </a:p>
          <a:p>
            <a:pPr marL="0" indent="0">
              <a:spcAft>
                <a:spcPts val="1200"/>
              </a:spcAft>
              <a:buClr>
                <a:srgbClr val="000000"/>
              </a:buClr>
              <a:buNone/>
            </a:pPr>
            <a:r>
              <a:rPr lang="en-US" b="1" dirty="0">
                <a:solidFill>
                  <a:srgbClr val="000000"/>
                </a:solidFill>
              </a:rPr>
              <a:t>Patients with cervix tumors having low median values of pO</a:t>
            </a:r>
            <a:r>
              <a:rPr lang="en-US" b="1" baseline="-25000" dirty="0">
                <a:solidFill>
                  <a:srgbClr val="000000"/>
                </a:solidFill>
              </a:rPr>
              <a:t>2</a:t>
            </a:r>
            <a:r>
              <a:rPr lang="en-US" b="1" dirty="0">
                <a:solidFill>
                  <a:srgbClr val="000000"/>
                </a:solidFill>
              </a:rPr>
              <a:t> show reduced 5-year survival following radiotherapy alone.  </a:t>
            </a:r>
            <a:endParaRPr kumimoji="0" lang="en-US" b="1" i="0" u="none" strike="noStrike" kern="1200" cap="none" spc="0" normalizeH="0" baseline="0" noProof="0" dirty="0">
              <a:ln>
                <a:noFill/>
              </a:ln>
              <a:solidFill>
                <a:srgbClr val="000000"/>
              </a:solidFill>
              <a:effectLst/>
              <a:uLnTx/>
              <a:uFillTx/>
              <a:sym typeface="Arial"/>
            </a:endParaRPr>
          </a:p>
          <a:p>
            <a:pPr marL="0" marR="0" lvl="0" indent="0" algn="l" defTabSz="457200" rtl="0" eaLnBrk="1" fontAlgn="auto" latinLnBrk="0" hangingPunct="1">
              <a:lnSpc>
                <a:spcPct val="100000"/>
              </a:lnSpc>
              <a:spcBef>
                <a:spcPct val="20000"/>
              </a:spcBef>
              <a:spcAft>
                <a:spcPts val="1800"/>
              </a:spcAft>
              <a:buClr>
                <a:srgbClr val="000000"/>
              </a:buClr>
              <a:buSzPct val="80000"/>
              <a:buFont typeface="Wingdings 3" panose="05040102010807070707" pitchFamily="18" charset="2"/>
              <a:buNone/>
              <a:tabLst/>
              <a:defRPr/>
            </a:pPr>
            <a:r>
              <a:rPr kumimoji="0" lang="en-US" sz="2200" b="1" i="0" u="none" strike="noStrike" kern="1200" cap="none" spc="0" normalizeH="0" baseline="0" noProof="0" dirty="0">
                <a:ln>
                  <a:noFill/>
                </a:ln>
                <a:solidFill>
                  <a:srgbClr val="FFFF00"/>
                </a:solidFill>
                <a:effectLst>
                  <a:outerShdw blurRad="63500" dist="50800" dir="2700000" algn="tl" rotWithShape="0">
                    <a:prstClr val="black">
                      <a:alpha val="40000"/>
                    </a:prstClr>
                  </a:outerShdw>
                </a:effectLst>
                <a:uLnTx/>
                <a:uFillTx/>
                <a:sym typeface="Arial"/>
              </a:rPr>
              <a:t>True</a:t>
            </a:r>
            <a:endParaRPr kumimoji="0" lang="en-US" sz="2200" b="1" i="0" u="none" strike="noStrike" kern="1200" cap="none" spc="0" normalizeH="0" baseline="0" noProof="0" dirty="0">
              <a:ln>
                <a:noFill/>
              </a:ln>
              <a:solidFill>
                <a:srgbClr val="000000"/>
              </a:solidFill>
              <a:effectLst>
                <a:outerShdw blurRad="63500" dist="50800" dir="2700000" algn="tl" rotWithShape="0">
                  <a:prstClr val="black">
                    <a:alpha val="40000"/>
                  </a:prstClr>
                </a:outerShdw>
              </a:effectLst>
              <a:uLnTx/>
              <a:uFillTx/>
              <a:sym typeface="Arial"/>
            </a:endParaRPr>
          </a:p>
          <a:p>
            <a:pPr marL="0" lvl="0" indent="0">
              <a:spcBef>
                <a:spcPts val="0"/>
              </a:spcBef>
              <a:spcAft>
                <a:spcPts val="1200"/>
              </a:spcAft>
              <a:buClr>
                <a:srgbClr val="00695C">
                  <a:lumMod val="75000"/>
                </a:srgbClr>
              </a:buClr>
              <a:buSzPct val="100000"/>
              <a:buNone/>
            </a:pPr>
            <a:r>
              <a:rPr lang="en-US" b="1" dirty="0">
                <a:solidFill>
                  <a:srgbClr val="000000"/>
                </a:solidFill>
              </a:rPr>
              <a:t>Patients with tumors having low median values of pO</a:t>
            </a:r>
            <a:r>
              <a:rPr lang="en-US" b="1" baseline="-25000" dirty="0">
                <a:solidFill>
                  <a:srgbClr val="000000"/>
                </a:solidFill>
              </a:rPr>
              <a:t>2</a:t>
            </a:r>
            <a:r>
              <a:rPr lang="en-US" b="1" dirty="0">
                <a:solidFill>
                  <a:srgbClr val="000000"/>
                </a:solidFill>
              </a:rPr>
              <a:t> show reduced 5-year survival following surgery alone.</a:t>
            </a:r>
          </a:p>
          <a:p>
            <a:pPr marL="0" lvl="0" indent="0">
              <a:spcBef>
                <a:spcPts val="0"/>
              </a:spcBef>
              <a:spcAft>
                <a:spcPts val="1800"/>
              </a:spcAft>
              <a:buClr>
                <a:srgbClr val="00695C">
                  <a:lumMod val="75000"/>
                </a:srgbClr>
              </a:buClr>
              <a:buSzPct val="100000"/>
              <a:buNone/>
            </a:pPr>
            <a:r>
              <a:rPr kumimoji="0" lang="en-US" sz="2200" b="1" i="0" u="none" strike="noStrike" kern="1200" cap="none" spc="0" normalizeH="0" baseline="0" noProof="0" dirty="0">
                <a:ln>
                  <a:noFill/>
                </a:ln>
                <a:solidFill>
                  <a:srgbClr val="FFFF00"/>
                </a:solidFill>
                <a:effectLst>
                  <a:outerShdw blurRad="63500" dist="50800" dir="2700000" algn="tl" rotWithShape="0">
                    <a:prstClr val="black">
                      <a:alpha val="40000"/>
                    </a:prstClr>
                  </a:outerShdw>
                </a:effectLst>
                <a:uLnTx/>
                <a:uFillTx/>
                <a:sym typeface="Arial"/>
              </a:rPr>
              <a:t>True</a:t>
            </a:r>
          </a:p>
          <a:p>
            <a:pPr marL="0" lvl="0" indent="0">
              <a:spcBef>
                <a:spcPts val="0"/>
              </a:spcBef>
              <a:spcAft>
                <a:spcPts val="1800"/>
              </a:spcAft>
              <a:buClr>
                <a:srgbClr val="00695C">
                  <a:lumMod val="75000"/>
                </a:srgbClr>
              </a:buClr>
              <a:buSzPct val="100000"/>
              <a:buNone/>
            </a:pPr>
            <a:r>
              <a:rPr lang="en-US" b="1" dirty="0">
                <a:solidFill>
                  <a:srgbClr val="000000"/>
                </a:solidFill>
              </a:rPr>
              <a:t>Hypoxia is a selective pressure for more aggressive tumor cell phenotypes.</a:t>
            </a:r>
          </a:p>
          <a:p>
            <a:pPr marL="0" indent="0">
              <a:spcBef>
                <a:spcPts val="0"/>
              </a:spcBef>
              <a:spcAft>
                <a:spcPts val="1800"/>
              </a:spcAft>
              <a:buClr>
                <a:srgbClr val="00695C">
                  <a:lumMod val="75000"/>
                </a:srgbClr>
              </a:buClr>
              <a:buSzPct val="100000"/>
              <a:buNone/>
            </a:pPr>
            <a:r>
              <a:rPr lang="en-US" sz="2200" b="1" dirty="0">
                <a:solidFill>
                  <a:srgbClr val="FFFF00"/>
                </a:solidFill>
                <a:effectLst>
                  <a:outerShdw blurRad="63500" dist="50800" dir="2700000" algn="tl" rotWithShape="0">
                    <a:prstClr val="black">
                      <a:alpha val="40000"/>
                    </a:prstClr>
                  </a:outerShdw>
                </a:effectLst>
              </a:rPr>
              <a:t>True</a:t>
            </a:r>
          </a:p>
          <a:p>
            <a:pPr marL="0" lvl="0" indent="0">
              <a:spcBef>
                <a:spcPts val="0"/>
              </a:spcBef>
              <a:spcAft>
                <a:spcPts val="1800"/>
              </a:spcAft>
              <a:buClr>
                <a:srgbClr val="00695C">
                  <a:lumMod val="75000"/>
                </a:srgbClr>
              </a:buClr>
              <a:buSzPct val="100000"/>
              <a:buNone/>
            </a:pPr>
            <a:endParaRPr kumimoji="0" lang="en-US" sz="2200" b="1" i="0" u="none" strike="noStrike" kern="1200" cap="none" spc="0" normalizeH="0" baseline="0" noProof="0" dirty="0">
              <a:ln>
                <a:noFill/>
              </a:ln>
              <a:solidFill>
                <a:srgbClr val="000000"/>
              </a:solidFill>
              <a:uLnTx/>
              <a:uFillTx/>
              <a:sym typeface="Arial"/>
            </a:endParaRPr>
          </a:p>
          <a:p>
            <a:pPr marL="0" marR="0" lvl="0" indent="0" algn="l" defTabSz="457200" rtl="0" eaLnBrk="1" fontAlgn="auto" latinLnBrk="0" hangingPunct="1">
              <a:lnSpc>
                <a:spcPct val="100000"/>
              </a:lnSpc>
              <a:spcBef>
                <a:spcPts val="0"/>
              </a:spcBef>
              <a:spcAft>
                <a:spcPts val="1800"/>
              </a:spcAft>
              <a:buClr>
                <a:srgbClr val="00695C">
                  <a:lumMod val="75000"/>
                </a:srgbClr>
              </a:buClr>
              <a:buSzPct val="100000"/>
              <a:buFont typeface="Wingdings 3" panose="05040102010807070707" pitchFamily="18" charset="2"/>
              <a:buNone/>
              <a:tabLst/>
              <a:defRPr/>
            </a:pPr>
            <a:endParaRPr kumimoji="0" lang="en-US" sz="2000" b="0" i="0" u="none" strike="noStrike" kern="1200" cap="none" spc="0" normalizeH="0" baseline="0" noProof="0" dirty="0">
              <a:ln>
                <a:noFill/>
              </a:ln>
              <a:solidFill>
                <a:srgbClr val="000000"/>
              </a:solidFill>
              <a:effectLst>
                <a:outerShdw blurRad="63500" dist="50800" dir="2700000" algn="tl" rotWithShape="0">
                  <a:prstClr val="black">
                    <a:alpha val="40000"/>
                  </a:prstClr>
                </a:outerShdw>
              </a:effectLst>
              <a:uLnTx/>
              <a:uFillTx/>
              <a:latin typeface="Arial"/>
              <a:ea typeface="+mn-ea"/>
              <a:cs typeface="+mn-cs"/>
              <a:sym typeface="Arial"/>
            </a:endParaRPr>
          </a:p>
          <a:p>
            <a:pPr marL="0" marR="0" lvl="0" indent="0" algn="l" defTabSz="457200" rtl="0" eaLnBrk="1" fontAlgn="auto" latinLnBrk="0" hangingPunct="1">
              <a:lnSpc>
                <a:spcPct val="100000"/>
              </a:lnSpc>
              <a:spcBef>
                <a:spcPts val="0"/>
              </a:spcBef>
              <a:spcAft>
                <a:spcPts val="1800"/>
              </a:spcAft>
              <a:buClr>
                <a:srgbClr val="00695C">
                  <a:lumMod val="75000"/>
                </a:srgbClr>
              </a:buClr>
              <a:buSzPct val="100000"/>
              <a:buFont typeface="Wingdings 3" panose="05040102010807070707" pitchFamily="18" charset="2"/>
              <a:buNone/>
              <a:tabLst/>
              <a:defRPr/>
            </a:pPr>
            <a:endParaRPr kumimoji="0" lang="en-US" sz="2000" b="1" i="0" u="none" strike="noStrike" kern="1200" cap="none" spc="0" normalizeH="0" baseline="0" noProof="0" dirty="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219508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1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strips(downLeft)">
                                      <p:cBhvr>
                                        <p:cTn id="24" dur="10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strips(downLeft)">
                                      <p:cBhvr>
                                        <p:cTn id="35"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ext Placeholder 2">
            <a:extLst>
              <a:ext uri="{FF2B5EF4-FFF2-40B4-BE49-F238E27FC236}">
                <a16:creationId xmlns:a16="http://schemas.microsoft.com/office/drawing/2014/main" id="{C314114C-653F-332F-DD0F-C6C2376F1F4D}"/>
              </a:ext>
            </a:extLst>
          </p:cNvPr>
          <p:cNvSpPr txBox="1">
            <a:spLocks/>
          </p:cNvSpPr>
          <p:nvPr/>
        </p:nvSpPr>
        <p:spPr>
          <a:xfrm>
            <a:off x="598550" y="346704"/>
            <a:ext cx="8314096" cy="4674183"/>
          </a:xfrm>
          <a:prstGeom prst="rect">
            <a:avLst/>
          </a:prstGeom>
          <a:noFill/>
          <a:effectLst/>
        </p:spPr>
        <p:txBody>
          <a:bodyPr anchor="t" anchorCtr="0"/>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1800"/>
              </a:spcAft>
              <a:buClr>
                <a:srgbClr val="00695C">
                  <a:lumMod val="75000"/>
                </a:srgbClr>
              </a:buClr>
              <a:buSzPct val="100000"/>
              <a:buFont typeface="Wingdings 3" panose="05040102010807070707" pitchFamily="18" charset="2"/>
              <a:buNone/>
              <a:tabLst/>
              <a:defRPr/>
            </a:pPr>
            <a:r>
              <a:rPr kumimoji="0" lang="en-US" sz="2800" b="0" i="1" u="none" strike="noStrike" kern="1200" cap="none" spc="0" normalizeH="0" baseline="0" noProof="0" dirty="0">
                <a:ln>
                  <a:noFill/>
                </a:ln>
                <a:solidFill>
                  <a:srgbClr val="000000"/>
                </a:solidFill>
                <a:effectLst>
                  <a:outerShdw blurRad="63500" dist="50800" dir="2700000" algn="tl" rotWithShape="0">
                    <a:prstClr val="black">
                      <a:alpha val="40000"/>
                    </a:prstClr>
                  </a:outerShdw>
                </a:effectLst>
                <a:uLnTx/>
                <a:uFillTx/>
                <a:latin typeface="Arial"/>
                <a:ea typeface="+mn-ea"/>
                <a:cs typeface="+mn-cs"/>
                <a:sym typeface="Arial"/>
              </a:rPr>
              <a:t>True-False Questions:</a:t>
            </a:r>
          </a:p>
          <a:p>
            <a:pPr marL="0" indent="0">
              <a:spcAft>
                <a:spcPts val="1200"/>
              </a:spcAft>
              <a:buClr>
                <a:srgbClr val="000000"/>
              </a:buClr>
              <a:buNone/>
            </a:pPr>
            <a:r>
              <a:rPr lang="en-US" sz="2400" b="1" dirty="0">
                <a:solidFill>
                  <a:srgbClr val="000000"/>
                </a:solidFill>
              </a:rPr>
              <a:t>HIF-1</a:t>
            </a:r>
            <a:r>
              <a:rPr lang="el-GR" sz="2400" b="1" dirty="0">
                <a:solidFill>
                  <a:srgbClr val="000000"/>
                </a:solidFill>
              </a:rPr>
              <a:t>α </a:t>
            </a:r>
            <a:r>
              <a:rPr lang="en-US" sz="2400" b="1" dirty="0">
                <a:solidFill>
                  <a:srgbClr val="000000"/>
                </a:solidFill>
              </a:rPr>
              <a:t>is constitutively active and bound to the promoters of hypoxia responsive genes.</a:t>
            </a:r>
          </a:p>
          <a:p>
            <a:pPr marL="0" indent="0">
              <a:spcAft>
                <a:spcPts val="1200"/>
              </a:spcAft>
              <a:buClr>
                <a:srgbClr val="000000"/>
              </a:buClr>
              <a:buNone/>
            </a:pPr>
            <a:r>
              <a:rPr kumimoji="0" lang="en-US" sz="2400" b="1" i="0" u="none" strike="noStrike" kern="1200" cap="none" spc="0" normalizeH="0" baseline="0" noProof="0" dirty="0">
                <a:ln>
                  <a:noFill/>
                </a:ln>
                <a:solidFill>
                  <a:srgbClr val="FFFF00"/>
                </a:solidFill>
                <a:effectLst>
                  <a:outerShdw blurRad="63500" dist="50800" dir="2700000" algn="tl" rotWithShape="0">
                    <a:prstClr val="black">
                      <a:alpha val="40000"/>
                    </a:prstClr>
                  </a:outerShdw>
                </a:effectLst>
                <a:uLnTx/>
                <a:uFillTx/>
                <a:sym typeface="Arial"/>
              </a:rPr>
              <a:t>False</a:t>
            </a:r>
            <a:endParaRPr kumimoji="0" lang="en-US" sz="2400" b="1" i="0" u="none" strike="noStrike" kern="1200" cap="none" spc="0" normalizeH="0" baseline="0" noProof="0" dirty="0">
              <a:ln>
                <a:noFill/>
              </a:ln>
              <a:solidFill>
                <a:srgbClr val="000000"/>
              </a:solidFill>
              <a:effectLst>
                <a:outerShdw blurRad="63500" dist="50800" dir="2700000" algn="tl" rotWithShape="0">
                  <a:prstClr val="black">
                    <a:alpha val="40000"/>
                  </a:prstClr>
                </a:outerShdw>
              </a:effectLst>
              <a:uLnTx/>
              <a:uFillTx/>
              <a:sym typeface="Arial"/>
            </a:endParaRPr>
          </a:p>
          <a:p>
            <a:pPr marL="0" lvl="0" indent="0">
              <a:spcBef>
                <a:spcPts val="0"/>
              </a:spcBef>
              <a:spcAft>
                <a:spcPts val="1200"/>
              </a:spcAft>
              <a:buClr>
                <a:srgbClr val="00695C">
                  <a:lumMod val="75000"/>
                </a:srgbClr>
              </a:buClr>
              <a:buSzPct val="100000"/>
              <a:buNone/>
            </a:pPr>
            <a:r>
              <a:rPr lang="en-US" sz="2400" b="1" dirty="0" err="1">
                <a:solidFill>
                  <a:srgbClr val="000000"/>
                </a:solidFill>
              </a:rPr>
              <a:t>Lysyl</a:t>
            </a:r>
            <a:r>
              <a:rPr lang="en-US" sz="2400" b="1" dirty="0">
                <a:solidFill>
                  <a:srgbClr val="000000"/>
                </a:solidFill>
              </a:rPr>
              <a:t> oxidase (LOX) is an endogenous hypoxia marker.</a:t>
            </a:r>
          </a:p>
          <a:p>
            <a:pPr marL="0" lvl="0" indent="0">
              <a:spcBef>
                <a:spcPts val="0"/>
              </a:spcBef>
              <a:spcAft>
                <a:spcPts val="1200"/>
              </a:spcAft>
              <a:buClr>
                <a:srgbClr val="00695C">
                  <a:lumMod val="75000"/>
                </a:srgbClr>
              </a:buClr>
              <a:buSzPct val="100000"/>
              <a:buNone/>
            </a:pPr>
            <a:r>
              <a:rPr kumimoji="0" lang="en-US" sz="2400" b="1" i="0" u="none" strike="noStrike" kern="1200" cap="none" spc="0" normalizeH="0" baseline="0" noProof="0" dirty="0">
                <a:ln>
                  <a:noFill/>
                </a:ln>
                <a:solidFill>
                  <a:srgbClr val="FFFF00"/>
                </a:solidFill>
                <a:effectLst>
                  <a:outerShdw blurRad="63500" dist="50800" dir="2700000" algn="tl" rotWithShape="0">
                    <a:prstClr val="black">
                      <a:alpha val="40000"/>
                    </a:prstClr>
                  </a:outerShdw>
                </a:effectLst>
                <a:uLnTx/>
                <a:uFillTx/>
                <a:sym typeface="Arial"/>
              </a:rPr>
              <a:t>True</a:t>
            </a:r>
          </a:p>
          <a:p>
            <a:pPr marL="0" lvl="0" indent="0">
              <a:spcBef>
                <a:spcPts val="0"/>
              </a:spcBef>
              <a:spcAft>
                <a:spcPts val="1200"/>
              </a:spcAft>
              <a:buClr>
                <a:srgbClr val="00695C">
                  <a:lumMod val="75000"/>
                </a:srgbClr>
              </a:buClr>
              <a:buSzPct val="100000"/>
              <a:buNone/>
            </a:pPr>
            <a:r>
              <a:rPr lang="en-US" sz="2400" b="1" dirty="0">
                <a:solidFill>
                  <a:srgbClr val="000000"/>
                </a:solidFill>
              </a:rPr>
              <a:t>The OER increases with increasing LET of the type of radiation.</a:t>
            </a:r>
          </a:p>
          <a:p>
            <a:pPr marL="0" lvl="0" indent="0" defTabSz="914400">
              <a:spcBef>
                <a:spcPts val="0"/>
              </a:spcBef>
              <a:spcAft>
                <a:spcPts val="1200"/>
              </a:spcAft>
              <a:buClr>
                <a:srgbClr val="000000"/>
              </a:buClr>
              <a:buSzTx/>
              <a:buNone/>
            </a:pPr>
            <a:r>
              <a:rPr lang="en-US" sz="2400" b="1" dirty="0">
                <a:solidFill>
                  <a:srgbClr val="FFFF00"/>
                </a:solidFill>
                <a:effectLst>
                  <a:outerShdw blurRad="63500" dist="50800" dir="2700000" algn="tl" rotWithShape="0">
                    <a:prstClr val="black">
                      <a:alpha val="40000"/>
                    </a:prstClr>
                  </a:outerShdw>
                </a:effectLst>
                <a:cs typeface="Arial"/>
              </a:rPr>
              <a:t>False</a:t>
            </a:r>
            <a:endParaRPr lang="en-US" sz="2400" b="1" dirty="0">
              <a:solidFill>
                <a:srgbClr val="000000"/>
              </a:solidFill>
              <a:effectLst>
                <a:outerShdw blurRad="63500" dist="50800" dir="2700000" algn="tl" rotWithShape="0">
                  <a:prstClr val="black">
                    <a:alpha val="40000"/>
                  </a:prstClr>
                </a:outerShdw>
              </a:effectLst>
              <a:cs typeface="Arial"/>
            </a:endParaRPr>
          </a:p>
          <a:p>
            <a:pPr marL="0" lvl="0" indent="0">
              <a:spcBef>
                <a:spcPts val="0"/>
              </a:spcBef>
              <a:spcAft>
                <a:spcPts val="1800"/>
              </a:spcAft>
              <a:buClr>
                <a:srgbClr val="00695C">
                  <a:lumMod val="75000"/>
                </a:srgbClr>
              </a:buClr>
              <a:buSzPct val="100000"/>
              <a:buNone/>
            </a:pPr>
            <a:endParaRPr kumimoji="0" lang="en-US" sz="2200" b="1" i="0" u="none" strike="noStrike" kern="1200" cap="none" spc="0" normalizeH="0" baseline="0" noProof="0" dirty="0">
              <a:ln>
                <a:noFill/>
              </a:ln>
              <a:solidFill>
                <a:srgbClr val="000000"/>
              </a:solidFill>
              <a:uLnTx/>
              <a:uFillTx/>
              <a:sym typeface="Arial"/>
            </a:endParaRPr>
          </a:p>
          <a:p>
            <a:pPr marL="0" marR="0" lvl="0" indent="0" algn="l" defTabSz="457200" rtl="0" eaLnBrk="1" fontAlgn="auto" latinLnBrk="0" hangingPunct="1">
              <a:lnSpc>
                <a:spcPct val="100000"/>
              </a:lnSpc>
              <a:spcBef>
                <a:spcPts val="0"/>
              </a:spcBef>
              <a:spcAft>
                <a:spcPts val="1800"/>
              </a:spcAft>
              <a:buClr>
                <a:srgbClr val="00695C">
                  <a:lumMod val="75000"/>
                </a:srgbClr>
              </a:buClr>
              <a:buSzPct val="100000"/>
              <a:buFont typeface="Wingdings 3" panose="05040102010807070707" pitchFamily="18" charset="2"/>
              <a:buNone/>
              <a:tabLst/>
              <a:defRPr/>
            </a:pPr>
            <a:endParaRPr kumimoji="0" lang="en-US" sz="2000" b="0" i="0" u="none" strike="noStrike" kern="1200" cap="none" spc="0" normalizeH="0" baseline="0" noProof="0" dirty="0">
              <a:ln>
                <a:noFill/>
              </a:ln>
              <a:solidFill>
                <a:srgbClr val="000000"/>
              </a:solidFill>
              <a:effectLst>
                <a:outerShdw blurRad="63500" dist="50800" dir="2700000" algn="tl" rotWithShape="0">
                  <a:prstClr val="black">
                    <a:alpha val="40000"/>
                  </a:prstClr>
                </a:outerShdw>
              </a:effectLst>
              <a:uLnTx/>
              <a:uFillTx/>
              <a:latin typeface="Arial"/>
              <a:ea typeface="+mn-ea"/>
              <a:cs typeface="+mn-cs"/>
              <a:sym typeface="Arial"/>
            </a:endParaRPr>
          </a:p>
          <a:p>
            <a:pPr marL="0" marR="0" lvl="0" indent="0" algn="l" defTabSz="457200" rtl="0" eaLnBrk="1" fontAlgn="auto" latinLnBrk="0" hangingPunct="1">
              <a:lnSpc>
                <a:spcPct val="100000"/>
              </a:lnSpc>
              <a:spcBef>
                <a:spcPts val="0"/>
              </a:spcBef>
              <a:spcAft>
                <a:spcPts val="1800"/>
              </a:spcAft>
              <a:buClr>
                <a:srgbClr val="00695C">
                  <a:lumMod val="75000"/>
                </a:srgbClr>
              </a:buClr>
              <a:buSzPct val="100000"/>
              <a:buFont typeface="Wingdings 3" panose="05040102010807070707" pitchFamily="18" charset="2"/>
              <a:buNone/>
              <a:tabLst/>
              <a:defRPr/>
            </a:pPr>
            <a:endParaRPr kumimoji="0" lang="en-US" sz="2000" b="1" i="0" u="none" strike="noStrike" kern="1200" cap="none" spc="0" normalizeH="0" baseline="0" noProof="0" dirty="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401570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1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strips(downLeft)">
                                      <p:cBhvr>
                                        <p:cTn id="24" dur="10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strips(downLeft)">
                                      <p:cBhvr>
                                        <p:cTn id="35"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233134" cy="4447371"/>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Which statement about radiation-induced locally multiply damaged sites (LMDS) in DNA is FALSE?</a:t>
            </a:r>
          </a:p>
          <a:p>
            <a:pPr marL="400050" marR="0">
              <a:spcBef>
                <a:spcPts val="0"/>
              </a:spcBef>
              <a:spcAft>
                <a:spcPts val="0"/>
              </a:spcAft>
            </a:pPr>
            <a:r>
              <a:rPr lang="en-US" sz="2800" dirty="0">
                <a:solidFill>
                  <a:srgbClr val="000000"/>
                </a:solidFill>
                <a:effectLst/>
                <a:uFill>
                  <a:solidFill>
                    <a:srgbClr val="000000"/>
                  </a:solidFill>
                </a:uFill>
                <a:latin typeface="Arial" panose="020B0604020202020204" pitchFamily="34" charset="0"/>
                <a:ea typeface="Avenir Book" panose="02000503020000020003" pitchFamily="2" charset="0"/>
                <a:cs typeface="Arial" panose="020B0604020202020204" pitchFamily="34" charset="0"/>
              </a:rPr>
              <a:t> </a:t>
            </a:r>
            <a:endParaRPr lang="en-US" sz="2800" dirty="0">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p>
            <a:pPr marL="402590" marR="0">
              <a:spcBef>
                <a:spcPts val="0"/>
              </a:spcBef>
              <a:spcAft>
                <a:spcPts val="600"/>
              </a:spcAft>
            </a:pPr>
            <a:r>
              <a:rPr lang="en-US" sz="24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A. LMDS can consist of one or more closely spaced types of DNA damage</a:t>
            </a:r>
          </a:p>
          <a:p>
            <a:pPr marL="402590">
              <a:spcAft>
                <a:spcPts val="600"/>
              </a:spcAft>
            </a:pPr>
            <a:r>
              <a:rPr lang="en-US" sz="24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B. Most DNA damaging agents produce LMDS.</a:t>
            </a:r>
          </a:p>
          <a:p>
            <a:pPr marL="402590" marR="0">
              <a:spcBef>
                <a:spcPts val="0"/>
              </a:spcBef>
              <a:spcAft>
                <a:spcPts val="600"/>
              </a:spcAft>
            </a:pPr>
            <a:r>
              <a:rPr lang="en-US" sz="2400" dirty="0">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rPr>
              <a:t>C. LMDS can be inherently more difficult to repair.</a:t>
            </a:r>
          </a:p>
          <a:p>
            <a:pPr marL="402590" marR="0">
              <a:spcBef>
                <a:spcPts val="0"/>
              </a:spcBef>
              <a:spcAft>
                <a:spcPts val="300"/>
              </a:spcAft>
            </a:pPr>
            <a:r>
              <a:rPr lang="en-US" sz="24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D.  High LET radiation exposure causes an increase in both the number and complexity of LMDS per unit dose.</a:t>
            </a: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33272" y="3240911"/>
            <a:ext cx="6511408" cy="416689"/>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65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7" y="508865"/>
            <a:ext cx="8302471" cy="4262705"/>
          </a:xfrm>
          <a:prstGeom prst="rect">
            <a:avLst/>
          </a:prstGeom>
          <a:noFill/>
          <a:effectLst>
            <a:outerShdw blurRad="50800" dist="38100" dir="2700000" algn="tl" rotWithShape="0">
              <a:prstClr val="black">
                <a:alpha val="40000"/>
              </a:prstClr>
            </a:outerShdw>
          </a:effectLst>
        </p:spPr>
        <p:txBody>
          <a:bodyPr wrap="square">
            <a:spAutoFit/>
          </a:bodyPr>
          <a:lstStyle/>
          <a:p>
            <a:pPr marL="0" indent="0">
              <a:spcAft>
                <a:spcPts val="1800"/>
              </a:spcAft>
              <a:buClr>
                <a:schemeClr val="bg2">
                  <a:lumMod val="75000"/>
                </a:schemeClr>
              </a:buClr>
              <a:buSzPct val="100000"/>
              <a:buNone/>
            </a:pPr>
            <a:r>
              <a:rPr lang="en-US" sz="32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What is the proportion of indirect versus direct damage in cells irradiated with carbon ions?</a:t>
            </a:r>
            <a:endParaRPr lang="en-US" sz="48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endParaRPr>
          </a:p>
          <a:p>
            <a:pPr marL="469900" indent="0">
              <a:spcAft>
                <a:spcPts val="600"/>
              </a:spcAft>
              <a:buClr>
                <a:schemeClr val="bg2">
                  <a:lumMod val="75000"/>
                </a:schemeClr>
              </a:buClr>
              <a:buSzPct val="100000"/>
              <a:buNone/>
            </a:pPr>
            <a:r>
              <a:rPr lang="en-US" sz="28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A. 20% indirect, 80% direct</a:t>
            </a:r>
          </a:p>
          <a:p>
            <a:pPr marL="469900" indent="0">
              <a:spcAft>
                <a:spcPts val="600"/>
              </a:spcAft>
              <a:buClr>
                <a:schemeClr val="bg2">
                  <a:lumMod val="75000"/>
                </a:schemeClr>
              </a:buClr>
              <a:buSzPct val="100000"/>
              <a:buNone/>
            </a:pPr>
            <a:r>
              <a:rPr lang="en-US" sz="28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B. 40% indirect, 60% direct</a:t>
            </a:r>
          </a:p>
          <a:p>
            <a:pPr marL="469900" indent="0">
              <a:spcAft>
                <a:spcPts val="600"/>
              </a:spcAft>
              <a:buClr>
                <a:schemeClr val="bg2">
                  <a:lumMod val="75000"/>
                </a:schemeClr>
              </a:buClr>
              <a:buSzPct val="100000"/>
              <a:buNone/>
            </a:pPr>
            <a:r>
              <a:rPr lang="en-US" sz="28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C. 70% indirect, 30% direct</a:t>
            </a:r>
          </a:p>
          <a:p>
            <a:pPr marL="469900" indent="0">
              <a:spcAft>
                <a:spcPts val="600"/>
              </a:spcAft>
              <a:buClr>
                <a:schemeClr val="bg2">
                  <a:lumMod val="75000"/>
                </a:schemeClr>
              </a:buClr>
              <a:buSzPct val="100000"/>
              <a:buNone/>
            </a:pPr>
            <a:r>
              <a:rPr lang="en-US" sz="28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D. 100% indirect</a:t>
            </a:r>
          </a:p>
          <a:p>
            <a:pPr marL="469900" indent="0">
              <a:buClr>
                <a:schemeClr val="bg2">
                  <a:lumMod val="75000"/>
                </a:schemeClr>
              </a:buClr>
              <a:buSzPct val="100000"/>
              <a:buNone/>
            </a:pPr>
            <a:r>
              <a:rPr lang="en-US" sz="28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E. 100% direct </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41868" y="4271513"/>
            <a:ext cx="2387264" cy="428956"/>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90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36895" cy="4401205"/>
          </a:xfrm>
          <a:prstGeom prst="rect">
            <a:avLst/>
          </a:prstGeom>
          <a:noFill/>
        </p:spPr>
        <p:txBody>
          <a:bodyPr wrap="square">
            <a:spAutoFit/>
          </a:bodyPr>
          <a:lstStyle/>
          <a:p>
            <a:r>
              <a:rPr lang="en-US" sz="30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The reason that high LET radiation is more effective in killing cells than low LET is that:</a:t>
            </a:r>
          </a:p>
          <a:p>
            <a:r>
              <a:rPr lang="en-US" sz="30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 </a:t>
            </a:r>
            <a:endParaRPr lang="en-US" sz="1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endParaRPr>
          </a:p>
          <a:p>
            <a:pPr marL="457200">
              <a:spcAft>
                <a:spcPts val="600"/>
              </a:spcAft>
            </a:pPr>
            <a:r>
              <a:rPr lang="en-US" sz="25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A. high LET radiation penetrates the cell better.</a:t>
            </a:r>
          </a:p>
          <a:p>
            <a:pPr marL="457200">
              <a:spcAft>
                <a:spcPts val="600"/>
              </a:spcAft>
            </a:pPr>
            <a:r>
              <a:rPr lang="en-US" sz="25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B. DNA damage from high LET radiation is more severe.</a:t>
            </a:r>
          </a:p>
          <a:p>
            <a:pPr marL="457200">
              <a:spcAft>
                <a:spcPts val="600"/>
              </a:spcAft>
            </a:pPr>
            <a:r>
              <a:rPr lang="en-US" sz="25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C. the nucleus of the cell is selectively damaged by high LET radiation.</a:t>
            </a:r>
          </a:p>
          <a:p>
            <a:pPr marL="457200"/>
            <a:r>
              <a:rPr lang="en-US" sz="25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D. high LET radiation does not need oxygen for its maximum effect.</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12427" y="2388020"/>
            <a:ext cx="6943361" cy="778373"/>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44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2" name="Text Placeholder 2">
            <a:extLst>
              <a:ext uri="{FF2B5EF4-FFF2-40B4-BE49-F238E27FC236}">
                <a16:creationId xmlns:a16="http://schemas.microsoft.com/office/drawing/2014/main" id="{C314114C-653F-332F-DD0F-C6C2376F1F4D}"/>
              </a:ext>
            </a:extLst>
          </p:cNvPr>
          <p:cNvSpPr txBox="1">
            <a:spLocks/>
          </p:cNvSpPr>
          <p:nvPr/>
        </p:nvSpPr>
        <p:spPr>
          <a:xfrm>
            <a:off x="598550" y="346704"/>
            <a:ext cx="8254505" cy="4674183"/>
          </a:xfrm>
          <a:prstGeom prst="rect">
            <a:avLst/>
          </a:prstGeom>
          <a:effectLst/>
        </p:spPr>
        <p:txBody>
          <a:bodyPr anchor="t" anchorCtr="0"/>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1800"/>
              </a:spcAft>
              <a:buClr>
                <a:srgbClr val="00695C">
                  <a:lumMod val="75000"/>
                </a:srgbClr>
              </a:buClr>
              <a:buSzPct val="100000"/>
              <a:buFont typeface="Wingdings 3" panose="05040102010807070707" pitchFamily="18" charset="2"/>
              <a:buNone/>
              <a:tabLst/>
              <a:defRPr/>
            </a:pPr>
            <a:r>
              <a:rPr kumimoji="0" lang="en-US" sz="2800" b="0" i="1" u="none" strike="noStrike" kern="1200" cap="none" spc="0" normalizeH="0" baseline="0" noProof="0" dirty="0">
                <a:ln>
                  <a:noFill/>
                </a:ln>
                <a:solidFill>
                  <a:srgbClr val="000000"/>
                </a:solidFill>
                <a:effectLst>
                  <a:outerShdw blurRad="63500" dist="50800" dir="2700000" algn="tl" rotWithShape="0">
                    <a:prstClr val="black">
                      <a:alpha val="40000"/>
                    </a:prstClr>
                  </a:outerShdw>
                </a:effectLst>
                <a:uLnTx/>
                <a:uFillTx/>
                <a:latin typeface="Arial"/>
                <a:ea typeface="+mn-ea"/>
                <a:cs typeface="+mn-cs"/>
                <a:sym typeface="Arial"/>
              </a:rPr>
              <a:t>True-False Questions:</a:t>
            </a:r>
          </a:p>
          <a:p>
            <a:pPr marL="0" marR="0" lvl="0" indent="0" algn="l" defTabSz="457200" rtl="0" eaLnBrk="1" fontAlgn="auto" latinLnBrk="0" hangingPunct="1">
              <a:lnSpc>
                <a:spcPct val="100000"/>
              </a:lnSpc>
              <a:spcBef>
                <a:spcPct val="20000"/>
              </a:spcBef>
              <a:spcAft>
                <a:spcPts val="1800"/>
              </a:spcAft>
              <a:buClr>
                <a:srgbClr val="00695C">
                  <a:lumMod val="75000"/>
                </a:srgbClr>
              </a:buClr>
              <a:buSzPct val="100000"/>
              <a:buFont typeface="Wingdings 3" panose="05040102010807070707" pitchFamily="18" charset="2"/>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sym typeface="Arial"/>
              </a:rPr>
              <a:t>Radical scavenging agents such as glutathione can reduce radiation-induced DNA damage, and therefore, cell killing. </a:t>
            </a:r>
            <a:r>
              <a:rPr kumimoji="0" lang="en-US" sz="2000" b="0" i="0" u="none" strike="noStrike" kern="1200" cap="none" spc="0" normalizeH="0" baseline="0" noProof="0" dirty="0">
                <a:ln>
                  <a:noFill/>
                </a:ln>
                <a:solidFill>
                  <a:srgbClr val="000000"/>
                </a:solidFill>
                <a:effectLst/>
                <a:uLnTx/>
                <a:uFillTx/>
                <a:latin typeface="Arial"/>
                <a:ea typeface="+mn-ea"/>
                <a:cs typeface="+mn-cs"/>
                <a:sym typeface="Arial"/>
              </a:rPr>
              <a:t>  </a:t>
            </a:r>
          </a:p>
          <a:p>
            <a:pPr marL="0" marR="0" lvl="0" indent="0" algn="l" defTabSz="457200" rtl="0" eaLnBrk="1" fontAlgn="auto" latinLnBrk="0" hangingPunct="1">
              <a:lnSpc>
                <a:spcPct val="100000"/>
              </a:lnSpc>
              <a:spcBef>
                <a:spcPts val="0"/>
              </a:spcBef>
              <a:spcAft>
                <a:spcPts val="1200"/>
              </a:spcAft>
              <a:buClr>
                <a:srgbClr val="00695C">
                  <a:lumMod val="75000"/>
                </a:srgbClr>
              </a:buClr>
              <a:buSzPct val="100000"/>
              <a:buFont typeface="Wingdings 3" panose="05040102010807070707" pitchFamily="18" charset="2"/>
              <a:buNone/>
              <a:tabLst/>
              <a:defRPr/>
            </a:pPr>
            <a:r>
              <a:rPr kumimoji="0" lang="en-US" sz="2000" b="1" i="0" u="none" strike="noStrike" kern="1200" cap="none" spc="0" normalizeH="0" baseline="0" noProof="0" dirty="0">
                <a:ln>
                  <a:noFill/>
                </a:ln>
                <a:solidFill>
                  <a:srgbClr val="FFFF00"/>
                </a:solidFill>
                <a:effectLst>
                  <a:outerShdw blurRad="63500" dist="50800" dir="2700000" algn="tl" rotWithShape="0">
                    <a:prstClr val="black">
                      <a:alpha val="40000"/>
                    </a:prstClr>
                  </a:outerShdw>
                </a:effectLst>
                <a:uLnTx/>
                <a:uFillTx/>
                <a:latin typeface="Arial"/>
                <a:ea typeface="+mn-ea"/>
                <a:cs typeface="+mn-cs"/>
                <a:sym typeface="Arial"/>
              </a:rPr>
              <a:t>True</a:t>
            </a:r>
          </a:p>
          <a:p>
            <a:pPr marL="0" marR="0" lvl="0" indent="0" algn="l" defTabSz="457200" rtl="0" eaLnBrk="1" fontAlgn="auto" latinLnBrk="0" hangingPunct="1">
              <a:lnSpc>
                <a:spcPct val="100000"/>
              </a:lnSpc>
              <a:spcBef>
                <a:spcPct val="20000"/>
              </a:spcBef>
              <a:spcAft>
                <a:spcPts val="1800"/>
              </a:spcAft>
              <a:buClr>
                <a:srgbClr val="00695C">
                  <a:lumMod val="75000"/>
                </a:srgbClr>
              </a:buClr>
              <a:buSzPct val="100000"/>
              <a:buFont typeface="Wingdings 3" panose="05040102010807070707" pitchFamily="18" charset="2"/>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sym typeface="Arial"/>
              </a:rPr>
              <a:t>Oxygen participates in free radical reactions by contributing to the restitution process.</a:t>
            </a:r>
          </a:p>
          <a:p>
            <a:pPr marL="0" marR="0" lvl="0" indent="0" algn="l" defTabSz="457200" rtl="0" eaLnBrk="1" fontAlgn="auto" latinLnBrk="0" hangingPunct="1">
              <a:lnSpc>
                <a:spcPct val="100000"/>
              </a:lnSpc>
              <a:spcBef>
                <a:spcPts val="0"/>
              </a:spcBef>
              <a:spcAft>
                <a:spcPts val="1200"/>
              </a:spcAft>
              <a:buClr>
                <a:srgbClr val="00695C">
                  <a:lumMod val="75000"/>
                </a:srgbClr>
              </a:buClr>
              <a:buSzPct val="100000"/>
              <a:buFont typeface="Wingdings 3" panose="05040102010807070707" pitchFamily="18" charset="2"/>
              <a:buNone/>
              <a:tabLst/>
              <a:defRPr/>
            </a:pPr>
            <a:r>
              <a:rPr kumimoji="0" lang="en-US" sz="2000" b="1" i="0" u="none" strike="noStrike" kern="1200" cap="none" spc="0" normalizeH="0" baseline="0" noProof="0" dirty="0">
                <a:ln>
                  <a:noFill/>
                </a:ln>
                <a:solidFill>
                  <a:srgbClr val="FFFF00"/>
                </a:solidFill>
                <a:effectLst>
                  <a:outerShdw blurRad="63500" dist="50800" dir="2700000" algn="tl" rotWithShape="0">
                    <a:prstClr val="black">
                      <a:alpha val="40000"/>
                    </a:prstClr>
                  </a:outerShdw>
                </a:effectLst>
                <a:uLnTx/>
                <a:uFillTx/>
                <a:latin typeface="Arial"/>
                <a:ea typeface="+mn-ea"/>
                <a:cs typeface="+mn-cs"/>
                <a:sym typeface="Arial"/>
              </a:rPr>
              <a:t>False</a:t>
            </a:r>
          </a:p>
          <a:p>
            <a:pPr marL="0" marR="0" lvl="0" indent="0" algn="l" defTabSz="457200" rtl="0" eaLnBrk="1" fontAlgn="auto" latinLnBrk="0" hangingPunct="1">
              <a:lnSpc>
                <a:spcPct val="100000"/>
              </a:lnSpc>
              <a:spcBef>
                <a:spcPct val="20000"/>
              </a:spcBef>
              <a:spcAft>
                <a:spcPts val="1800"/>
              </a:spcAft>
              <a:buClr>
                <a:srgbClr val="00695C">
                  <a:lumMod val="75000"/>
                </a:srgbClr>
              </a:buClr>
              <a:buSzPct val="100000"/>
              <a:buFont typeface="Wingdings 3" panose="05040102010807070707" pitchFamily="18" charset="2"/>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sym typeface="Arial"/>
              </a:rPr>
              <a:t>The most significant source of man-made background radiation exposure to the public is the nuclear power industry.</a:t>
            </a:r>
          </a:p>
          <a:p>
            <a:pPr marL="0" marR="0" lvl="0" indent="0" algn="l" defTabSz="457200" rtl="0" eaLnBrk="1" fontAlgn="auto" latinLnBrk="0" hangingPunct="1">
              <a:lnSpc>
                <a:spcPct val="100000"/>
              </a:lnSpc>
              <a:spcBef>
                <a:spcPts val="0"/>
              </a:spcBef>
              <a:spcAft>
                <a:spcPts val="1800"/>
              </a:spcAft>
              <a:buClr>
                <a:srgbClr val="00695C">
                  <a:lumMod val="75000"/>
                </a:srgbClr>
              </a:buClr>
              <a:buSzPct val="100000"/>
              <a:buFont typeface="Wingdings 3" panose="05040102010807070707" pitchFamily="18" charset="2"/>
              <a:buNone/>
              <a:tabLst/>
              <a:defRPr/>
            </a:pPr>
            <a:r>
              <a:rPr kumimoji="0" lang="en-US" sz="2000" b="1" i="0" u="none" strike="noStrike" kern="1200" cap="none" spc="0" normalizeH="0" baseline="0" noProof="0" dirty="0">
                <a:ln>
                  <a:noFill/>
                </a:ln>
                <a:solidFill>
                  <a:srgbClr val="FFFF00"/>
                </a:solidFill>
                <a:effectLst>
                  <a:outerShdw blurRad="63500" dist="50800" dir="2700000" algn="tl" rotWithShape="0">
                    <a:prstClr val="black">
                      <a:alpha val="40000"/>
                    </a:prstClr>
                  </a:outerShdw>
                </a:effectLst>
                <a:uLnTx/>
                <a:uFillTx/>
                <a:latin typeface="Arial"/>
                <a:ea typeface="+mn-ea"/>
                <a:cs typeface="+mn-cs"/>
                <a:sym typeface="Arial"/>
              </a:rPr>
              <a:t>False</a:t>
            </a:r>
            <a:endParaRPr kumimoji="0" lang="en-US" sz="2000" b="1" i="0" u="none" strike="noStrike" kern="1200" cap="none" spc="0" normalizeH="0" baseline="0" noProof="0" dirty="0">
              <a:ln>
                <a:noFill/>
              </a:ln>
              <a:solidFill>
                <a:srgbClr val="00695C">
                  <a:lumMod val="75000"/>
                </a:srgbClr>
              </a:solidFill>
              <a:effectLst/>
              <a:uLnTx/>
              <a:uFillTx/>
              <a:latin typeface="Arial"/>
              <a:ea typeface="+mn-ea"/>
              <a:cs typeface="+mn-cs"/>
              <a:sym typeface="Arial"/>
            </a:endParaRPr>
          </a:p>
        </p:txBody>
      </p:sp>
    </p:spTree>
    <p:extLst>
      <p:ext uri="{BB962C8B-B14F-4D97-AF65-F5344CB8AC3E}">
        <p14:creationId xmlns:p14="http://schemas.microsoft.com/office/powerpoint/2010/main" val="294163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1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strips(downLeft)">
                                      <p:cBhvr>
                                        <p:cTn id="24" dur="10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strips(downLeft)">
                                      <p:cBhvr>
                                        <p:cTn id="35"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FA9DC"/>
        </a:solidFill>
        <a:effectLst/>
      </p:bgPr>
    </p:bg>
    <p:spTree>
      <p:nvGrpSpPr>
        <p:cNvPr id="1" name="Shape 70"/>
        <p:cNvGrpSpPr/>
        <p:nvPr/>
      </p:nvGrpSpPr>
      <p:grpSpPr>
        <a:xfrm>
          <a:off x="0" y="0"/>
          <a:ext cx="0" cy="0"/>
          <a:chOff x="0" y="0"/>
          <a:chExt cx="0" cy="0"/>
        </a:xfrm>
      </p:grpSpPr>
      <p:sp>
        <p:nvSpPr>
          <p:cNvPr id="2" name="TextBox 1">
            <a:extLst>
              <a:ext uri="{FF2B5EF4-FFF2-40B4-BE49-F238E27FC236}">
                <a16:creationId xmlns:a16="http://schemas.microsoft.com/office/drawing/2014/main" id="{C115593D-C7FE-B3FA-CDFE-BAC9FD98994F}"/>
              </a:ext>
            </a:extLst>
          </p:cNvPr>
          <p:cNvSpPr txBox="1"/>
          <p:nvPr/>
        </p:nvSpPr>
        <p:spPr>
          <a:xfrm>
            <a:off x="457200" y="493226"/>
            <a:ext cx="3130062" cy="307777"/>
          </a:xfrm>
          <a:prstGeom prst="rect">
            <a:avLst/>
          </a:prstGeom>
          <a:noFill/>
        </p:spPr>
        <p:txBody>
          <a:bodyPr wrap="square">
            <a:spAutoFit/>
          </a:bodyPr>
          <a:lstStyle/>
          <a:p>
            <a:pPr marL="7938">
              <a:spcAft>
                <a:spcPts val="1200"/>
              </a:spcAft>
            </a:pPr>
            <a:r>
              <a:rPr lang="en-US" dirty="0">
                <a:solidFill>
                  <a:schemeClr val="tx1"/>
                </a:solidFill>
                <a:latin typeface="+mn-lt"/>
                <a:ea typeface="MS Mincho" panose="02020609040205080304" pitchFamily="49" charset="-128"/>
                <a:cs typeface="Times New Roman" panose="02020603050405020304" pitchFamily="18" charset="0"/>
              </a:rPr>
              <a:t>DNA Damage Response</a:t>
            </a:r>
            <a:endParaRPr lang="en-US" sz="1400" dirty="0">
              <a:solidFill>
                <a:schemeClr val="tx1"/>
              </a:solidFill>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31498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031EF6-DE99-D95C-3794-40B616D383ED}"/>
              </a:ext>
            </a:extLst>
          </p:cNvPr>
          <p:cNvSpPr txBox="1"/>
          <p:nvPr/>
        </p:nvSpPr>
        <p:spPr>
          <a:xfrm>
            <a:off x="457200" y="493226"/>
            <a:ext cx="1849030" cy="307777"/>
          </a:xfrm>
          <a:prstGeom prst="rect">
            <a:avLst/>
          </a:prstGeom>
          <a:noFill/>
        </p:spPr>
        <p:txBody>
          <a:bodyPr wrap="square">
            <a:spAutoFit/>
          </a:bodyPr>
          <a:lstStyle/>
          <a:p>
            <a:pPr marL="7938">
              <a:spcAft>
                <a:spcPts val="1200"/>
              </a:spcAft>
            </a:pPr>
            <a:r>
              <a:rPr lang="en-US" dirty="0">
                <a:solidFill>
                  <a:schemeClr val="tx1"/>
                </a:solidFill>
                <a:latin typeface="+mn-lt"/>
                <a:ea typeface="MS Mincho" panose="02020609040205080304" pitchFamily="49" charset="-128"/>
                <a:cs typeface="Times New Roman" panose="02020603050405020304" pitchFamily="18" charset="0"/>
              </a:rPr>
              <a:t>Hallmarks of Cancer</a:t>
            </a:r>
            <a:endParaRPr lang="en-US" sz="1400" dirty="0">
              <a:solidFill>
                <a:schemeClr val="tx1"/>
              </a:solidFill>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089435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FA9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36895" cy="4278094"/>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600" dirty="0">
                <a:effectLst/>
                <a:latin typeface="+mn-lt"/>
                <a:ea typeface="MS Mincho" panose="02020609040205080304" pitchFamily="49" charset="-128"/>
                <a:cs typeface="Times New Roman" panose="02020603050405020304" pitchFamily="18" charset="0"/>
              </a:rPr>
              <a:t>Colorectal cancer cells that are hypermutated have defects in:</a:t>
            </a:r>
            <a:endParaRPr lang="en-US" sz="2000" dirty="0">
              <a:effectLst/>
              <a:latin typeface="+mn-lt"/>
              <a:ea typeface="MS Mincho" panose="02020609040205080304" pitchFamily="49" charset="-128"/>
              <a:cs typeface="Times New Roman" panose="02020603050405020304" pitchFamily="18" charset="0"/>
            </a:endParaRPr>
          </a:p>
          <a:p>
            <a:pPr marL="0" marR="0">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 </a:t>
            </a:r>
          </a:p>
          <a:p>
            <a:pPr marL="458788"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A. mismatch repair.</a:t>
            </a:r>
          </a:p>
          <a:p>
            <a:pPr marL="458788"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B. nucleotide excision repair.</a:t>
            </a:r>
          </a:p>
          <a:p>
            <a:pPr marL="458788"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C. base excision repair.			</a:t>
            </a:r>
          </a:p>
          <a:p>
            <a:pPr marL="458788"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D. homologous recombination.</a:t>
            </a:r>
          </a:p>
          <a:p>
            <a:pPr marL="458788" marR="0">
              <a:spcBef>
                <a:spcPts val="0"/>
              </a:spcBef>
              <a:spcAft>
                <a:spcPts val="0"/>
              </a:spcAft>
            </a:pPr>
            <a:r>
              <a:rPr lang="en-US" sz="3200" dirty="0">
                <a:effectLst/>
                <a:latin typeface="+mn-lt"/>
                <a:ea typeface="MS Mincho" panose="02020609040205080304" pitchFamily="49" charset="-128"/>
                <a:cs typeface="Times New Roman" panose="02020603050405020304" pitchFamily="18" charset="0"/>
              </a:rPr>
              <a:t>E. non homologous end joining. </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08075" y="1982634"/>
            <a:ext cx="3564370" cy="481782"/>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91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36895" cy="3462486"/>
          </a:xfrm>
          <a:prstGeom prst="rect">
            <a:avLst/>
          </a:prstGeom>
          <a:no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a:cs typeface="Arial"/>
                <a:sym typeface="Arial"/>
              </a:rPr>
              <a:t>Which technique is typically used to detect and analyze </a:t>
            </a:r>
            <a:r>
              <a:rPr kumimoji="0" lang="en-US" sz="3200" b="0" i="0" u="none" strike="noStrike" kern="0" cap="none" spc="0" normalizeH="0" baseline="0" noProof="0" dirty="0" err="1">
                <a:ln>
                  <a:noFill/>
                </a:ln>
                <a:solidFill>
                  <a:srgbClr val="000000"/>
                </a:solidFill>
                <a:effectLst/>
                <a:uLnTx/>
                <a:uFillTx/>
                <a:latin typeface="Arial"/>
                <a:cs typeface="Arial"/>
                <a:sym typeface="Arial"/>
              </a:rPr>
              <a:t>ctDNA</a:t>
            </a:r>
            <a:r>
              <a:rPr kumimoji="0" lang="en-US" sz="3200" b="0" i="0" u="none" strike="noStrike" kern="0" cap="none" spc="0" normalizeH="0" baseline="0" noProof="0" dirty="0">
                <a:ln>
                  <a:noFill/>
                </a:ln>
                <a:solidFill>
                  <a:srgbClr val="000000"/>
                </a:solidFill>
                <a:effectLst/>
                <a:uLnTx/>
                <a:uFillTx/>
                <a:latin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460375"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A. Mass spectrometry</a:t>
            </a:r>
          </a:p>
          <a:p>
            <a:pPr marL="460375"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B. Polymerase chain reaction (PCR)</a:t>
            </a:r>
          </a:p>
          <a:p>
            <a:pPr marL="460375"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C. Immunohistochemistry</a:t>
            </a:r>
          </a:p>
          <a:p>
            <a:pPr marL="460375"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D. Flow cytometry</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52293" y="2490439"/>
            <a:ext cx="5768897" cy="416312"/>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8817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36895" cy="4185761"/>
          </a:xfrm>
          <a:prstGeom prst="rect">
            <a:avLst/>
          </a:prstGeom>
          <a:no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180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
                <a:cs typeface="Arial"/>
                <a:sym typeface="Arial"/>
              </a:rPr>
              <a:t>Approximately how many DNA double strand breaks are produced by 1 </a:t>
            </a:r>
            <a:r>
              <a:rPr kumimoji="0" lang="en-US" sz="3600" b="0" i="0" u="none" strike="noStrike" kern="0" cap="none" spc="0" normalizeH="0" baseline="0" noProof="0" dirty="0" err="1">
                <a:ln>
                  <a:noFill/>
                </a:ln>
                <a:solidFill>
                  <a:srgbClr val="000000"/>
                </a:solidFill>
                <a:effectLst/>
                <a:uLnTx/>
                <a:uFillTx/>
                <a:latin typeface="Arial"/>
                <a:cs typeface="Arial"/>
                <a:sym typeface="Arial"/>
              </a:rPr>
              <a:t>Gy</a:t>
            </a:r>
            <a:r>
              <a:rPr kumimoji="0" lang="en-US" sz="3600" b="0" i="0" u="none" strike="noStrike" kern="0" cap="none" spc="0" normalizeH="0" baseline="0" noProof="0" dirty="0">
                <a:ln>
                  <a:noFill/>
                </a:ln>
                <a:solidFill>
                  <a:srgbClr val="000000"/>
                </a:solidFill>
                <a:effectLst/>
                <a:uLnTx/>
                <a:uFillTx/>
                <a:latin typeface="Arial"/>
                <a:cs typeface="Arial"/>
                <a:sym typeface="Arial"/>
              </a:rPr>
              <a:t> of X-rays?</a:t>
            </a:r>
          </a:p>
          <a:p>
            <a:pPr marL="460375"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a:cs typeface="Arial"/>
                <a:sym typeface="Arial"/>
              </a:rPr>
              <a:t>A. 1 to 20</a:t>
            </a:r>
          </a:p>
          <a:p>
            <a:pPr marL="460375"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a:cs typeface="Arial"/>
                <a:sym typeface="Arial"/>
              </a:rPr>
              <a:t>B. 21 to 40</a:t>
            </a:r>
          </a:p>
          <a:p>
            <a:pPr marL="460375"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a:cs typeface="Arial"/>
                <a:sym typeface="Arial"/>
              </a:rPr>
              <a:t>C. 41 to 60</a:t>
            </a:r>
          </a:p>
          <a:p>
            <a:pPr marL="460375"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a:cs typeface="Arial"/>
                <a:sym typeface="Arial"/>
              </a:rPr>
              <a:t>D. 61 to 89</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26414" y="3079630"/>
            <a:ext cx="2048108" cy="33643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26957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7" y="508865"/>
            <a:ext cx="8286277" cy="4339650"/>
          </a:xfrm>
          <a:prstGeom prst="rect">
            <a:avLst/>
          </a:prstGeom>
          <a:noFill/>
        </p:spPr>
        <p:txBody>
          <a:bodyPr wrap="square">
            <a:spAutoFit/>
          </a:bodyPr>
          <a:lstStyle/>
          <a:p>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Which syndrome is caused by a deficiency in the DNA repair-associated protein MRE11?</a:t>
            </a:r>
          </a:p>
          <a:p>
            <a:endPar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endParaRPr>
          </a:p>
          <a:p>
            <a:pPr marL="404813">
              <a:spcAft>
                <a:spcPts val="600"/>
              </a:spcAft>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A. Werner’s syndrome</a:t>
            </a:r>
          </a:p>
          <a:p>
            <a:pPr marL="404813">
              <a:spcAft>
                <a:spcPts val="600"/>
              </a:spcAft>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B. AT-like disorder</a:t>
            </a:r>
          </a:p>
          <a:p>
            <a:pPr marL="404813">
              <a:spcAft>
                <a:spcPts val="600"/>
              </a:spcAft>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C. xeroderma pigmentosum</a:t>
            </a:r>
          </a:p>
          <a:p>
            <a:pPr marL="404813">
              <a:spcAft>
                <a:spcPts val="600"/>
              </a:spcAft>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D. Bloom’s syndrome</a:t>
            </a:r>
          </a:p>
          <a:p>
            <a:pPr marL="404813"/>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E. Cockayne’s syndrome</a:t>
            </a:r>
            <a:endParaRPr lang="en-US" sz="2800" dirty="0"/>
          </a:p>
        </p:txBody>
      </p:sp>
      <p:sp>
        <p:nvSpPr>
          <p:cNvPr id="4" name="Rounded Rectangle 3">
            <a:extLst>
              <a:ext uri="{FF2B5EF4-FFF2-40B4-BE49-F238E27FC236}">
                <a16:creationId xmlns:a16="http://schemas.microsoft.com/office/drawing/2014/main" id="{8D246DF9-08BC-D48D-E62D-81DA6CFDE0AE}"/>
              </a:ext>
            </a:extLst>
          </p:cNvPr>
          <p:cNvSpPr/>
          <p:nvPr/>
        </p:nvSpPr>
        <p:spPr>
          <a:xfrm>
            <a:off x="1048517" y="2571750"/>
            <a:ext cx="3523483" cy="522577"/>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64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a:extLst>
            <a:ext uri="{FF2B5EF4-FFF2-40B4-BE49-F238E27FC236}">
              <a16:creationId xmlns:a16="http://schemas.microsoft.com/office/drawing/2014/main" id="{822947A5-7D93-0828-1415-32C3E1B0EC1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92693CB-B9D1-68E0-465C-4BD984D6778C}"/>
              </a:ext>
            </a:extLst>
          </p:cNvPr>
          <p:cNvSpPr txBox="1"/>
          <p:nvPr/>
        </p:nvSpPr>
        <p:spPr>
          <a:xfrm>
            <a:off x="615897" y="508865"/>
            <a:ext cx="8286277" cy="3770263"/>
          </a:xfrm>
          <a:prstGeom prst="rect">
            <a:avLst/>
          </a:prstGeom>
          <a:noFill/>
        </p:spPr>
        <p:txBody>
          <a:bodyPr wrap="square">
            <a:spAutoFit/>
          </a:bodyPr>
          <a:lstStyle/>
          <a:p>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Following a dose of 1 </a:t>
            </a:r>
            <a:r>
              <a:rPr lang="en-US" sz="3200" dirty="0" err="1">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Gy</a:t>
            </a: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 of X-rays, which type of DNA damage is most abundant?</a:t>
            </a:r>
          </a:p>
          <a:p>
            <a:endPar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endParaRPr>
          </a:p>
          <a:p>
            <a:pPr marL="404813">
              <a:spcAft>
                <a:spcPts val="600"/>
              </a:spcAft>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A. single strand breaks</a:t>
            </a:r>
          </a:p>
          <a:p>
            <a:pPr marL="404813">
              <a:spcAft>
                <a:spcPts val="600"/>
              </a:spcAft>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B. double strand breaks</a:t>
            </a:r>
          </a:p>
          <a:p>
            <a:pPr marL="404813">
              <a:spcAft>
                <a:spcPts val="600"/>
              </a:spcAft>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C. base damage</a:t>
            </a:r>
          </a:p>
          <a:p>
            <a:pPr marL="404813">
              <a:spcAft>
                <a:spcPts val="600"/>
              </a:spcAft>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D. crosslinks</a:t>
            </a:r>
            <a:endParaRPr lang="en-US" sz="2800" dirty="0"/>
          </a:p>
        </p:txBody>
      </p:sp>
      <p:sp>
        <p:nvSpPr>
          <p:cNvPr id="4" name="Rounded Rectangle 3">
            <a:extLst>
              <a:ext uri="{FF2B5EF4-FFF2-40B4-BE49-F238E27FC236}">
                <a16:creationId xmlns:a16="http://schemas.microsoft.com/office/drawing/2014/main" id="{6A492122-D776-CBD8-165C-F87C5891D54C}"/>
              </a:ext>
            </a:extLst>
          </p:cNvPr>
          <p:cNvSpPr/>
          <p:nvPr/>
        </p:nvSpPr>
        <p:spPr>
          <a:xfrm>
            <a:off x="1101435" y="3146284"/>
            <a:ext cx="3033595" cy="522577"/>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124206"/>
          </a:xfrm>
          <a:prstGeom prst="rect">
            <a:avLst/>
          </a:prstGeom>
          <a:no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An inactivating mutation in one allele of which gene would most likely result in an increased risk of a radiation-induced cancer?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endParaRPr>
          </a:p>
          <a:p>
            <a:pPr marL="45720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6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A. </a:t>
            </a:r>
            <a:r>
              <a:rPr kumimoji="0" lang="en-US" sz="2600" b="0" i="1"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XPC</a:t>
            </a:r>
          </a:p>
          <a:p>
            <a:pPr marL="462915"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6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B. </a:t>
            </a:r>
            <a:r>
              <a:rPr kumimoji="0" lang="en-US" sz="2600" b="0" i="1"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MLH1</a:t>
            </a:r>
          </a:p>
          <a:p>
            <a:pPr marL="462915"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6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C. </a:t>
            </a:r>
            <a:r>
              <a:rPr kumimoji="0" lang="en-US" sz="2600" b="0" i="1"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PTEN </a:t>
            </a:r>
            <a:r>
              <a:rPr kumimoji="0" lang="en-US" sz="26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			</a:t>
            </a:r>
          </a:p>
          <a:p>
            <a:pPr marL="462915"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6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D. </a:t>
            </a:r>
            <a:r>
              <a:rPr kumimoji="0" lang="en-US" sz="2600" b="0" i="1"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ATM</a:t>
            </a:r>
          </a:p>
          <a:p>
            <a:pPr marL="462915"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E.</a:t>
            </a:r>
            <a:r>
              <a:rPr kumimoji="0" lang="en-US" sz="2600" b="0" i="0" u="none" strike="noStrike" kern="0" cap="none" spc="0" normalizeH="0" baseline="0" noProof="0" dirty="0">
                <a:ln>
                  <a:noFill/>
                </a:ln>
                <a:solidFill>
                  <a:srgbClr val="000000"/>
                </a:solidFill>
                <a:effectLst/>
                <a:uLnTx/>
                <a:uFillTx/>
                <a:latin typeface="Arial"/>
                <a:ea typeface="MS Mincho" panose="02020609040205080304" pitchFamily="49" charset="-128"/>
                <a:cs typeface="Arial"/>
                <a:sym typeface="Arial"/>
              </a:rPr>
              <a:t> </a:t>
            </a:r>
            <a:r>
              <a:rPr kumimoji="0" lang="en-US" sz="2600" b="0" i="1"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CHEK2</a:t>
            </a:r>
            <a:endParaRPr kumimoji="0" lang="en-US" sz="2600" b="0" i="1" u="none" strike="noStrike" kern="0" cap="none" spc="0" normalizeH="0" baseline="0" noProof="0" dirty="0">
              <a:ln>
                <a:noFill/>
              </a:ln>
              <a:solidFill>
                <a:srgbClr val="000000"/>
              </a:solidFill>
              <a:effectLst/>
              <a:uLnTx/>
              <a:uFillTx/>
              <a:latin typeface="Arial"/>
              <a:ea typeface="Cambria" panose="02040503050406030204" pitchFamily="18" charset="0"/>
              <a:cs typeface="Times New Roman" panose="02020603050405020304" pitchFamily="18" charset="0"/>
              <a:sym typeface="Arial"/>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147011" y="3721768"/>
            <a:ext cx="1219200" cy="316832"/>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73767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36895" cy="5463034"/>
          </a:xfrm>
          <a:prstGeom prst="rect">
            <a:avLst/>
          </a:prstGeom>
          <a:no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Which statement concerning the use of PARP inhibitors to produce synthetic lethality in BRCA mutant cells is TRUE? PARP inhibitors block the repair of:</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endParaRPr>
          </a:p>
          <a:p>
            <a:pPr marL="40640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A. SSBs, causing DSBs to form that can’t be repaired by cells lacking non-homologous end joining.</a:t>
            </a:r>
          </a:p>
          <a:p>
            <a:pPr marL="40640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B. SSBs, causing DSBs to form that can’t be repaired by cells lacking homologous recombination. </a:t>
            </a:r>
          </a:p>
          <a:p>
            <a:pPr marL="40640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C. DSBs, and these can’t be repaired in cells lacking non-homologous end joining.</a:t>
            </a:r>
          </a:p>
          <a:p>
            <a:pPr marL="4064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D. DSBs, and these can’t be repaired in cells lacking  homologous recombination.</a:t>
            </a:r>
          </a:p>
          <a:p>
            <a:pPr marL="4064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07415" y="2686049"/>
            <a:ext cx="7184085" cy="704851"/>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408081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503755" y="517491"/>
            <a:ext cx="8528102" cy="4401205"/>
          </a:xfrm>
          <a:prstGeom prst="rect">
            <a:avLst/>
          </a:prstGeom>
          <a:noFill/>
        </p:spPr>
        <p:txBody>
          <a:bodyPr wrap="square">
            <a:spAutoFit/>
          </a:bodyPr>
          <a:lstStyle/>
          <a:p>
            <a:pPr marL="0" marR="0">
              <a:spcBef>
                <a:spcPts val="0"/>
              </a:spcBef>
              <a:spcAft>
                <a:spcPts val="0"/>
              </a:spcAft>
            </a:pPr>
            <a:r>
              <a:rPr lang="en-US" sz="36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Which tumor suppressor gene is mutated or lost in Li-Fraumeni syndrome?</a:t>
            </a:r>
          </a:p>
          <a:p>
            <a:pPr marL="0" marR="0">
              <a:spcBef>
                <a:spcPts val="0"/>
              </a:spcBef>
              <a:spcAft>
                <a:spcPts val="0"/>
              </a:spcAft>
            </a:pPr>
            <a:r>
              <a:rPr lang="en-US" sz="2800" dirty="0">
                <a:effectLst/>
                <a:latin typeface="+mn-lt"/>
                <a:ea typeface="Cambria" panose="02040503050406030204" pitchFamily="18" charset="0"/>
                <a:cs typeface="Times New Roman" panose="02020603050405020304" pitchFamily="18" charset="0"/>
              </a:rPr>
              <a:t> </a:t>
            </a:r>
          </a:p>
          <a:p>
            <a:pPr marL="0" marR="0">
              <a:spcBef>
                <a:spcPts val="0"/>
              </a:spcBef>
              <a:spcAft>
                <a:spcPts val="600"/>
              </a:spcAft>
            </a:pPr>
            <a:r>
              <a:rPr lang="en-US" sz="2800" dirty="0">
                <a:effectLst/>
                <a:latin typeface="+mn-lt"/>
                <a:ea typeface="Cambria" panose="02040503050406030204" pitchFamily="18" charset="0"/>
                <a:cs typeface="Times New Roman" panose="02020603050405020304" pitchFamily="18" charset="0"/>
              </a:rPr>
              <a:t>	</a:t>
            </a:r>
            <a:r>
              <a:rPr lang="en-US" sz="3200" dirty="0">
                <a:solidFill>
                  <a:schemeClr val="tx1"/>
                </a:solidFill>
                <a:effectLst>
                  <a:outerShdw blurRad="63500" dist="50800" dir="2700000" algn="tl" rotWithShape="0">
                    <a:prstClr val="black">
                      <a:alpha val="40000"/>
                    </a:prstClr>
                  </a:outerShdw>
                </a:effectLst>
                <a:latin typeface="+mn-lt"/>
                <a:cs typeface="Arial" panose="020B0604020202020204" pitchFamily="34" charset="0"/>
              </a:rPr>
              <a:t>A. </a:t>
            </a:r>
            <a:r>
              <a:rPr lang="en-US" sz="3200" i="1" dirty="0">
                <a:solidFill>
                  <a:schemeClr val="tx1"/>
                </a:solidFill>
                <a:effectLst>
                  <a:outerShdw blurRad="63500" dist="50800" dir="2700000" algn="tl" rotWithShape="0">
                    <a:prstClr val="black">
                      <a:alpha val="40000"/>
                    </a:prstClr>
                  </a:outerShdw>
                </a:effectLst>
                <a:latin typeface="+mn-lt"/>
                <a:cs typeface="Arial" panose="020B0604020202020204" pitchFamily="34" charset="0"/>
              </a:rPr>
              <a:t>RB</a:t>
            </a:r>
            <a:endParaRPr lang="en-US" sz="3200" i="1" dirty="0">
              <a:effectLst/>
              <a:latin typeface="+mn-lt"/>
              <a:ea typeface="Cambria" panose="02040503050406030204" pitchFamily="18" charset="0"/>
              <a:cs typeface="Times New Roman" panose="02020603050405020304" pitchFamily="18" charset="0"/>
            </a:endParaRPr>
          </a:p>
          <a:p>
            <a:pPr marL="0" marR="0">
              <a:spcBef>
                <a:spcPts val="0"/>
              </a:spcBef>
              <a:spcAft>
                <a:spcPts val="600"/>
              </a:spcAft>
            </a:pPr>
            <a:r>
              <a:rPr lang="en-US" sz="3200" dirty="0">
                <a:effectLst/>
                <a:latin typeface="+mn-lt"/>
                <a:ea typeface="Cambria" panose="02040503050406030204" pitchFamily="18" charset="0"/>
                <a:cs typeface="Times New Roman" panose="02020603050405020304" pitchFamily="18" charset="0"/>
              </a:rPr>
              <a:t>	</a:t>
            </a:r>
            <a:r>
              <a:rPr lang="en-US" sz="3200" dirty="0">
                <a:solidFill>
                  <a:schemeClr val="tx1"/>
                </a:solidFill>
                <a:effectLst>
                  <a:outerShdw blurRad="63500" dist="50800" dir="2700000" algn="tl" rotWithShape="0">
                    <a:prstClr val="black">
                      <a:alpha val="40000"/>
                    </a:prstClr>
                  </a:outerShdw>
                </a:effectLst>
                <a:latin typeface="+mn-lt"/>
                <a:cs typeface="Arial" panose="020B0604020202020204" pitchFamily="34" charset="0"/>
              </a:rPr>
              <a:t>B. </a:t>
            </a:r>
            <a:r>
              <a:rPr lang="en-US" sz="3200" i="1" dirty="0">
                <a:solidFill>
                  <a:schemeClr val="tx1"/>
                </a:solidFill>
                <a:effectLst>
                  <a:outerShdw blurRad="63500" dist="50800" dir="2700000" algn="tl" rotWithShape="0">
                    <a:prstClr val="black">
                      <a:alpha val="40000"/>
                    </a:prstClr>
                  </a:outerShdw>
                </a:effectLst>
                <a:latin typeface="+mn-lt"/>
                <a:cs typeface="Arial" panose="020B0604020202020204" pitchFamily="34" charset="0"/>
              </a:rPr>
              <a:t>BRCA-1</a:t>
            </a:r>
            <a:endParaRPr lang="en-US" sz="3200" i="1" dirty="0">
              <a:effectLst/>
              <a:latin typeface="+mn-lt"/>
              <a:ea typeface="Cambria" panose="02040503050406030204" pitchFamily="18" charset="0"/>
              <a:cs typeface="Times New Roman" panose="02020603050405020304" pitchFamily="18" charset="0"/>
            </a:endParaRPr>
          </a:p>
          <a:p>
            <a:pPr marL="0" marR="0">
              <a:spcBef>
                <a:spcPts val="0"/>
              </a:spcBef>
              <a:spcAft>
                <a:spcPts val="600"/>
              </a:spcAft>
            </a:pPr>
            <a:r>
              <a:rPr lang="en-US" sz="3200" dirty="0">
                <a:effectLst/>
                <a:latin typeface="+mn-lt"/>
                <a:ea typeface="Cambria" panose="02040503050406030204" pitchFamily="18" charset="0"/>
                <a:cs typeface="Times New Roman" panose="02020603050405020304" pitchFamily="18" charset="0"/>
              </a:rPr>
              <a:t>	</a:t>
            </a:r>
            <a:r>
              <a:rPr lang="en-US" sz="3200" dirty="0">
                <a:solidFill>
                  <a:schemeClr val="tx1"/>
                </a:solidFill>
                <a:effectLst>
                  <a:outerShdw blurRad="63500" dist="50800" dir="2700000" algn="tl" rotWithShape="0">
                    <a:prstClr val="black">
                      <a:alpha val="40000"/>
                    </a:prstClr>
                  </a:outerShdw>
                </a:effectLst>
                <a:latin typeface="+mn-lt"/>
                <a:cs typeface="Arial" panose="020B0604020202020204" pitchFamily="34" charset="0"/>
              </a:rPr>
              <a:t>C. </a:t>
            </a:r>
            <a:r>
              <a:rPr lang="en-US" sz="3200" i="1" dirty="0">
                <a:solidFill>
                  <a:schemeClr val="tx1"/>
                </a:solidFill>
                <a:effectLst>
                  <a:outerShdw blurRad="63500" dist="50800" dir="2700000" algn="tl" rotWithShape="0">
                    <a:prstClr val="black">
                      <a:alpha val="40000"/>
                    </a:prstClr>
                  </a:outerShdw>
                </a:effectLst>
                <a:latin typeface="+mn-lt"/>
                <a:cs typeface="Arial" panose="020B0604020202020204" pitchFamily="34" charset="0"/>
              </a:rPr>
              <a:t>NF1</a:t>
            </a:r>
            <a:endParaRPr lang="en-US" sz="3200" i="1" dirty="0">
              <a:effectLst/>
              <a:latin typeface="+mn-lt"/>
              <a:ea typeface="Cambria" panose="02040503050406030204" pitchFamily="18" charset="0"/>
              <a:cs typeface="Times New Roman" panose="02020603050405020304" pitchFamily="18" charset="0"/>
            </a:endParaRPr>
          </a:p>
          <a:p>
            <a:pPr marL="0" marR="0">
              <a:spcBef>
                <a:spcPts val="0"/>
              </a:spcBef>
              <a:spcAft>
                <a:spcPts val="600"/>
              </a:spcAft>
            </a:pPr>
            <a:r>
              <a:rPr lang="en-US" sz="3200" dirty="0">
                <a:effectLst/>
                <a:latin typeface="+mn-lt"/>
                <a:ea typeface="Cambria" panose="02040503050406030204" pitchFamily="18" charset="0"/>
                <a:cs typeface="Times New Roman" panose="02020603050405020304" pitchFamily="18" charset="0"/>
              </a:rPr>
              <a:t>	</a:t>
            </a:r>
            <a:r>
              <a:rPr lang="en-US" sz="3200" dirty="0">
                <a:solidFill>
                  <a:schemeClr val="tx1"/>
                </a:solidFill>
                <a:effectLst>
                  <a:outerShdw blurRad="63500" dist="50800" dir="2700000" algn="tl" rotWithShape="0">
                    <a:prstClr val="black">
                      <a:alpha val="40000"/>
                    </a:prstClr>
                  </a:outerShdw>
                </a:effectLst>
                <a:latin typeface="+mn-lt"/>
                <a:cs typeface="Arial" panose="020B0604020202020204" pitchFamily="34" charset="0"/>
              </a:rPr>
              <a:t>D. </a:t>
            </a:r>
            <a:r>
              <a:rPr lang="en-US" sz="3200" i="1" dirty="0">
                <a:solidFill>
                  <a:schemeClr val="tx1"/>
                </a:solidFill>
                <a:effectLst>
                  <a:outerShdw blurRad="63500" dist="50800" dir="2700000" algn="tl" rotWithShape="0">
                    <a:prstClr val="black">
                      <a:alpha val="40000"/>
                    </a:prstClr>
                  </a:outerShdw>
                </a:effectLst>
                <a:latin typeface="+mn-lt"/>
                <a:cs typeface="Arial" panose="020B0604020202020204" pitchFamily="34" charset="0"/>
              </a:rPr>
              <a:t>APC</a:t>
            </a:r>
            <a:endParaRPr lang="en-US" sz="3200" i="1" dirty="0">
              <a:effectLst/>
              <a:latin typeface="+mn-lt"/>
              <a:ea typeface="Cambria" panose="02040503050406030204" pitchFamily="18" charset="0"/>
              <a:cs typeface="Times New Roman" panose="02020603050405020304" pitchFamily="18" charset="0"/>
            </a:endParaRPr>
          </a:p>
          <a:p>
            <a:pPr marL="0" marR="0">
              <a:spcBef>
                <a:spcPts val="0"/>
              </a:spcBef>
              <a:spcAft>
                <a:spcPts val="0"/>
              </a:spcAft>
            </a:pPr>
            <a:r>
              <a:rPr lang="en-US" sz="3200" dirty="0">
                <a:effectLst/>
                <a:latin typeface="+mn-lt"/>
                <a:ea typeface="Cambria" panose="02040503050406030204" pitchFamily="18" charset="0"/>
                <a:cs typeface="Times New Roman" panose="02020603050405020304" pitchFamily="18" charset="0"/>
              </a:rPr>
              <a:t>	</a:t>
            </a:r>
            <a:r>
              <a:rPr lang="en-US" sz="3200" dirty="0">
                <a:solidFill>
                  <a:schemeClr val="tx1"/>
                </a:solidFill>
                <a:effectLst>
                  <a:outerShdw blurRad="63500" dist="50800" dir="2700000" algn="tl" rotWithShape="0">
                    <a:prstClr val="black">
                      <a:alpha val="40000"/>
                    </a:prstClr>
                  </a:outerShdw>
                </a:effectLst>
                <a:latin typeface="+mn-lt"/>
                <a:cs typeface="Arial" panose="020B0604020202020204" pitchFamily="34" charset="0"/>
              </a:rPr>
              <a:t>E. </a:t>
            </a:r>
            <a:r>
              <a:rPr lang="en-US" sz="3200" i="1" dirty="0">
                <a:solidFill>
                  <a:schemeClr val="tx1"/>
                </a:solidFill>
                <a:effectLst>
                  <a:outerShdw blurRad="63500" dist="50800" dir="2700000" algn="tl" rotWithShape="0">
                    <a:prstClr val="black">
                      <a:alpha val="40000"/>
                    </a:prstClr>
                  </a:outerShdw>
                </a:effectLst>
                <a:latin typeface="+mn-lt"/>
                <a:cs typeface="Arial" panose="020B0604020202020204" pitchFamily="34" charset="0"/>
              </a:rPr>
              <a:t>TP53</a:t>
            </a:r>
            <a:endParaRPr lang="en-US" sz="3200" i="1" dirty="0">
              <a:effectLst/>
              <a:latin typeface="+mn-lt"/>
              <a:ea typeface="Cambria" panose="020405030504060302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478540" y="4364721"/>
            <a:ext cx="1575211" cy="466072"/>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27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233134" cy="3816429"/>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effectLst/>
                <a:latin typeface="+mn-lt"/>
                <a:ea typeface="MS Mincho" panose="02020609040205080304" pitchFamily="49" charset="-128"/>
                <a:cs typeface="Times New Roman" panose="02020603050405020304" pitchFamily="18" charset="0"/>
              </a:rPr>
              <a:t>Homologous recombination repair of DNA double strand breaks is most likely to occur:</a:t>
            </a:r>
            <a:r>
              <a:rPr lang="en-US" sz="2800" dirty="0">
                <a:effectLst/>
                <a:latin typeface="+mn-lt"/>
                <a:ea typeface="MS Mincho" panose="02020609040205080304" pitchFamily="49" charset="-128"/>
                <a:cs typeface="Times New Roman" panose="02020603050405020304" pitchFamily="18" charset="0"/>
              </a:rPr>
              <a:t> </a:t>
            </a:r>
          </a:p>
          <a:p>
            <a:pPr marL="0"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 </a:t>
            </a:r>
          </a:p>
          <a:p>
            <a:pPr marL="457200" marR="0">
              <a:spcBef>
                <a:spcPts val="0"/>
              </a:spcBef>
              <a:spcAft>
                <a:spcPts val="0"/>
              </a:spcAft>
            </a:pPr>
            <a:r>
              <a:rPr lang="en-US" sz="3000" dirty="0">
                <a:effectLst/>
                <a:latin typeface="+mn-lt"/>
                <a:ea typeface="MS Mincho" panose="02020609040205080304" pitchFamily="49" charset="-128"/>
                <a:cs typeface="Times New Roman" panose="02020603050405020304" pitchFamily="18" charset="0"/>
              </a:rPr>
              <a:t>A.  in G</a:t>
            </a:r>
            <a:r>
              <a:rPr lang="en-US" sz="3000" baseline="-25000" dirty="0">
                <a:effectLst/>
                <a:latin typeface="+mn-lt"/>
                <a:ea typeface="MS Mincho" panose="02020609040205080304" pitchFamily="49" charset="-128"/>
                <a:cs typeface="Times New Roman" panose="02020603050405020304" pitchFamily="18" charset="0"/>
              </a:rPr>
              <a:t>0</a:t>
            </a:r>
            <a:endParaRPr lang="en-US" sz="30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0"/>
              </a:spcAft>
            </a:pPr>
            <a:r>
              <a:rPr lang="en-US" sz="3000" dirty="0">
                <a:effectLst/>
                <a:latin typeface="+mn-lt"/>
                <a:ea typeface="MS Mincho" panose="02020609040205080304" pitchFamily="49" charset="-128"/>
                <a:cs typeface="Times New Roman" panose="02020603050405020304" pitchFamily="18" charset="0"/>
              </a:rPr>
              <a:t>B.  in G</a:t>
            </a:r>
            <a:r>
              <a:rPr lang="en-US" sz="3000" baseline="-25000" dirty="0">
                <a:effectLst/>
                <a:latin typeface="+mn-lt"/>
                <a:ea typeface="MS Mincho" panose="02020609040205080304" pitchFamily="49" charset="-128"/>
                <a:cs typeface="Times New Roman" panose="02020603050405020304" pitchFamily="18" charset="0"/>
              </a:rPr>
              <a:t>1</a:t>
            </a:r>
            <a:endParaRPr lang="en-US" sz="30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0"/>
              </a:spcAft>
            </a:pPr>
            <a:r>
              <a:rPr lang="en-US" sz="3000" dirty="0">
                <a:effectLst/>
                <a:latin typeface="+mn-lt"/>
                <a:ea typeface="MS Mincho" panose="02020609040205080304" pitchFamily="49" charset="-128"/>
                <a:cs typeface="Times New Roman" panose="02020603050405020304" pitchFamily="18" charset="0"/>
              </a:rPr>
              <a:t>C.  in early S phase 				</a:t>
            </a:r>
            <a:endParaRPr lang="en-US" sz="3000" dirty="0">
              <a:latin typeface="+mn-lt"/>
              <a:ea typeface="MS Mincho" panose="02020609040205080304" pitchFamily="49" charset="-128"/>
              <a:cs typeface="Times New Roman" panose="02020603050405020304" pitchFamily="18" charset="0"/>
            </a:endParaRPr>
          </a:p>
          <a:p>
            <a:pPr marL="457200" marR="0">
              <a:spcBef>
                <a:spcPts val="0"/>
              </a:spcBef>
              <a:spcAft>
                <a:spcPts val="0"/>
              </a:spcAft>
            </a:pPr>
            <a:r>
              <a:rPr lang="en-US" sz="3000" dirty="0">
                <a:effectLst/>
                <a:latin typeface="+mn-lt"/>
                <a:ea typeface="MS Mincho" panose="02020609040205080304" pitchFamily="49" charset="-128"/>
                <a:cs typeface="Times New Roman" panose="02020603050405020304" pitchFamily="18" charset="0"/>
              </a:rPr>
              <a:t>D.  in G</a:t>
            </a:r>
            <a:r>
              <a:rPr lang="en-US" sz="3000" baseline="-25000" dirty="0">
                <a:effectLst/>
                <a:latin typeface="+mn-lt"/>
                <a:ea typeface="MS Mincho" panose="02020609040205080304" pitchFamily="49" charset="-128"/>
                <a:cs typeface="Times New Roman" panose="02020603050405020304" pitchFamily="18" charset="0"/>
              </a:rPr>
              <a:t>2</a:t>
            </a:r>
            <a:endParaRPr lang="en-US" sz="30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0"/>
              </a:spcAft>
            </a:pPr>
            <a:r>
              <a:rPr lang="en-US" sz="3000" dirty="0">
                <a:effectLst/>
                <a:latin typeface="+mn-lt"/>
                <a:ea typeface="MS Mincho" panose="02020609040205080304" pitchFamily="49" charset="-128"/>
                <a:cs typeface="Times New Roman" panose="02020603050405020304" pitchFamily="18" charset="0"/>
              </a:rPr>
              <a:t>E.  throughout the cell cycle</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37008" y="3360144"/>
            <a:ext cx="1523565" cy="468217"/>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50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36895" cy="4462760"/>
          </a:xfrm>
          <a:prstGeom prst="rect">
            <a:avLst/>
          </a:prstGeom>
          <a:no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Which statement about the DNA damage response is FALSE?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endParaRPr>
          </a:p>
          <a:p>
            <a:pPr marL="46355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A. DNA-</a:t>
            </a:r>
            <a:r>
              <a:rPr kumimoji="0" lang="en-US" sz="2400" b="0" i="0" u="none" strike="noStrike" kern="0" cap="none" spc="0" normalizeH="0" baseline="0" noProof="0" dirty="0" err="1">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PKcs</a:t>
            </a:r>
            <a:r>
              <a:rPr kumimoji="0" lang="en-US" sz="24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 ATM and ATR are serine-threonine kinases.</a:t>
            </a:r>
          </a:p>
          <a:p>
            <a:pPr marL="46355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B. DNA-</a:t>
            </a:r>
            <a:r>
              <a:rPr kumimoji="0" lang="en-US" sz="2400" b="0" i="0" u="none" strike="noStrike" kern="0" cap="none" spc="0" normalizeH="0" baseline="0" noProof="0" dirty="0" err="1">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PKcs</a:t>
            </a:r>
            <a:r>
              <a:rPr kumimoji="0" lang="en-US" sz="24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 ATM and ATR are tyrosine kinases.</a:t>
            </a:r>
          </a:p>
          <a:p>
            <a:pPr marL="46355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C. ATM phosphorylates Chk2 and p53.</a:t>
            </a:r>
          </a:p>
          <a:p>
            <a:pPr marL="46355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D. ATM phosphorylates substrates with the amino acid motif </a:t>
            </a:r>
            <a:r>
              <a:rPr kumimoji="0" lang="en-US" sz="2400" b="0" i="0" u="none" strike="noStrike" kern="0" cap="none" spc="0" normalizeH="0" baseline="0" noProof="0" dirty="0" err="1">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pS</a:t>
            </a:r>
            <a:r>
              <a:rPr kumimoji="0" lang="en-US" sz="24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/T-Q</a:t>
            </a:r>
          </a:p>
          <a:p>
            <a:pPr marL="46355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ea typeface="MS Mincho" panose="02020609040205080304" pitchFamily="49" charset="-128"/>
                <a:cs typeface="Times New Roman" panose="02020603050405020304" pitchFamily="18" charset="0"/>
                <a:sym typeface="Arial"/>
              </a:rPr>
              <a:t>E. Histone H2AX is a substrate for ATM.</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02665" y="2800349"/>
            <a:ext cx="6917385" cy="424503"/>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75270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104356" cy="3954929"/>
          </a:xfrm>
          <a:prstGeom prst="rect">
            <a:avLst/>
          </a:prstGeom>
          <a:no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a:cs typeface="Arial"/>
                <a:sym typeface="Arial"/>
              </a:rPr>
              <a:t>Which hallmark of cancer helps create a supportive microenvironment for tumor cells?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460375"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A. Resisting cell death</a:t>
            </a:r>
          </a:p>
          <a:p>
            <a:pPr marL="460375"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B. Enabling replicative immortality</a:t>
            </a:r>
          </a:p>
          <a:p>
            <a:pPr marL="460375"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C. Inducing senescence</a:t>
            </a:r>
          </a:p>
          <a:p>
            <a:pPr marL="460375"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D. Chronic inflammation</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15122" y="3965562"/>
            <a:ext cx="3925229" cy="416312"/>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427047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233134" cy="4031873"/>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600" dirty="0">
                <a:effectLst/>
                <a:latin typeface="+mn-lt"/>
                <a:ea typeface="MS Mincho" panose="02020609040205080304" pitchFamily="49" charset="-128"/>
                <a:cs typeface="Times New Roman" panose="02020603050405020304" pitchFamily="18" charset="0"/>
              </a:rPr>
              <a:t>Which protein kinase does NOT phosphorylate histone H2AX at sites of DNA DSBs?</a:t>
            </a:r>
          </a:p>
          <a:p>
            <a:pPr marL="0"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 </a:t>
            </a:r>
          </a:p>
          <a:p>
            <a:pPr marL="457200" marR="0">
              <a:spcBef>
                <a:spcPts val="0"/>
              </a:spcBef>
              <a:spcAft>
                <a:spcPts val="0"/>
              </a:spcAft>
            </a:pPr>
            <a:r>
              <a:rPr lang="en-US" sz="3000" dirty="0">
                <a:effectLst/>
                <a:latin typeface="+mn-lt"/>
                <a:ea typeface="MS Mincho" panose="02020609040205080304" pitchFamily="49" charset="-128"/>
                <a:cs typeface="Times New Roman" panose="02020603050405020304" pitchFamily="18" charset="0"/>
              </a:rPr>
              <a:t>A. mTOR</a:t>
            </a:r>
          </a:p>
          <a:p>
            <a:pPr marL="457200" marR="0">
              <a:spcBef>
                <a:spcPts val="0"/>
              </a:spcBef>
              <a:spcAft>
                <a:spcPts val="0"/>
              </a:spcAft>
            </a:pPr>
            <a:r>
              <a:rPr lang="en-US" sz="3000" dirty="0">
                <a:effectLst/>
                <a:latin typeface="+mn-lt"/>
                <a:ea typeface="MS Mincho" panose="02020609040205080304" pitchFamily="49" charset="-128"/>
                <a:cs typeface="Times New Roman" panose="02020603050405020304" pitchFamily="18" charset="0"/>
              </a:rPr>
              <a:t>B. ATM</a:t>
            </a:r>
          </a:p>
          <a:p>
            <a:pPr marL="457200" marR="0">
              <a:spcBef>
                <a:spcPts val="0"/>
              </a:spcBef>
              <a:spcAft>
                <a:spcPts val="0"/>
              </a:spcAft>
            </a:pPr>
            <a:r>
              <a:rPr lang="en-US" sz="3000" dirty="0">
                <a:effectLst/>
                <a:latin typeface="+mn-lt"/>
                <a:ea typeface="MS Mincho" panose="02020609040205080304" pitchFamily="49" charset="-128"/>
                <a:cs typeface="Times New Roman" panose="02020603050405020304" pitchFamily="18" charset="0"/>
              </a:rPr>
              <a:t>C. DNA-PK			</a:t>
            </a:r>
            <a:endParaRPr lang="en-US" sz="3000" dirty="0">
              <a:latin typeface="+mn-lt"/>
              <a:ea typeface="MS Mincho" panose="02020609040205080304" pitchFamily="49" charset="-128"/>
              <a:cs typeface="Times New Roman" panose="02020603050405020304" pitchFamily="18" charset="0"/>
            </a:endParaRPr>
          </a:p>
          <a:p>
            <a:pPr marL="457200" marR="0">
              <a:spcBef>
                <a:spcPts val="0"/>
              </a:spcBef>
              <a:spcAft>
                <a:spcPts val="0"/>
              </a:spcAft>
            </a:pPr>
            <a:r>
              <a:rPr lang="en-US" sz="3000" dirty="0">
                <a:effectLst/>
                <a:latin typeface="+mn-lt"/>
                <a:ea typeface="MS Mincho" panose="02020609040205080304" pitchFamily="49" charset="-128"/>
                <a:cs typeface="Times New Roman" panose="02020603050405020304" pitchFamily="18" charset="0"/>
              </a:rPr>
              <a:t>D. ATR</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22139" y="2638064"/>
            <a:ext cx="1687967" cy="439983"/>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43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233134" cy="4278094"/>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Normal tissue complications are most likely to be seen following conventional radiotherapy in patients suffering from: </a:t>
            </a:r>
          </a:p>
          <a:p>
            <a:pPr marL="0"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 </a:t>
            </a:r>
            <a:endParaRPr lang="en-US" sz="2800" dirty="0">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A.  ataxia telangiectasia </a:t>
            </a:r>
          </a:p>
          <a:p>
            <a:pPr marL="457200" marR="0">
              <a:spcBef>
                <a:spcPts val="0"/>
              </a:spcBef>
              <a:spcAft>
                <a:spcPts val="600"/>
              </a:spcAft>
            </a:pPr>
            <a:r>
              <a:rPr lang="en-US" sz="2800" cap="all" dirty="0">
                <a:effectLst/>
                <a:latin typeface="+mn-lt"/>
                <a:ea typeface="MS Mincho" panose="02020609040205080304" pitchFamily="49" charset="-128"/>
                <a:cs typeface="Times New Roman" panose="02020603050405020304" pitchFamily="18" charset="0"/>
              </a:rPr>
              <a:t>b.</a:t>
            </a:r>
            <a:r>
              <a:rPr lang="en-US" sz="2800" dirty="0">
                <a:effectLst/>
                <a:latin typeface="+mn-lt"/>
                <a:ea typeface="MS Mincho" panose="02020609040205080304" pitchFamily="49" charset="-128"/>
                <a:cs typeface="Times New Roman" panose="02020603050405020304" pitchFamily="18" charset="0"/>
              </a:rPr>
              <a:t>  systemic lupus erythematosus </a:t>
            </a:r>
          </a:p>
          <a:p>
            <a:pPr marL="457200" marR="0">
              <a:spcBef>
                <a:spcPts val="0"/>
              </a:spcBef>
              <a:spcAft>
                <a:spcPts val="600"/>
              </a:spcAft>
            </a:pPr>
            <a:r>
              <a:rPr lang="en-US" sz="2800" cap="all" dirty="0">
                <a:effectLst/>
                <a:latin typeface="+mn-lt"/>
                <a:ea typeface="MS Mincho" panose="02020609040205080304" pitchFamily="49" charset="-128"/>
                <a:cs typeface="Times New Roman" panose="02020603050405020304" pitchFamily="18" charset="0"/>
              </a:rPr>
              <a:t>c.</a:t>
            </a:r>
            <a:r>
              <a:rPr lang="en-US" sz="2800" dirty="0">
                <a:effectLst/>
                <a:latin typeface="+mn-lt"/>
                <a:ea typeface="MS Mincho" panose="02020609040205080304" pitchFamily="49" charset="-128"/>
                <a:cs typeface="Times New Roman" panose="02020603050405020304" pitchFamily="18" charset="0"/>
              </a:rPr>
              <a:t>  Bloom's syndrome 				</a:t>
            </a:r>
          </a:p>
          <a:p>
            <a:pPr marL="457200" marR="0">
              <a:spcBef>
                <a:spcPts val="0"/>
              </a:spcBef>
              <a:spcAft>
                <a:spcPts val="600"/>
              </a:spcAft>
            </a:pPr>
            <a:r>
              <a:rPr lang="en-US" sz="2800" cap="all" dirty="0">
                <a:effectLst/>
                <a:latin typeface="+mn-lt"/>
                <a:ea typeface="MS Mincho" panose="02020609040205080304" pitchFamily="49" charset="-128"/>
                <a:cs typeface="Times New Roman" panose="02020603050405020304" pitchFamily="18" charset="0"/>
              </a:rPr>
              <a:t>d.</a:t>
            </a:r>
            <a:r>
              <a:rPr lang="en-US" sz="2800" dirty="0">
                <a:effectLst/>
                <a:latin typeface="+mn-lt"/>
                <a:ea typeface="MS Mincho" panose="02020609040205080304" pitchFamily="49" charset="-128"/>
                <a:cs typeface="Times New Roman" panose="02020603050405020304" pitchFamily="18" charset="0"/>
              </a:rPr>
              <a:t>  xeroderma pigmentosum </a:t>
            </a:r>
          </a:p>
          <a:p>
            <a:pPr marL="457200" marR="0">
              <a:spcBef>
                <a:spcPts val="0"/>
              </a:spcBef>
              <a:spcAft>
                <a:spcPts val="0"/>
              </a:spcAft>
            </a:pPr>
            <a:r>
              <a:rPr lang="en-US" sz="2800" cap="all" dirty="0">
                <a:effectLst/>
                <a:latin typeface="+mn-lt"/>
                <a:ea typeface="MS Mincho" panose="02020609040205080304" pitchFamily="49" charset="-128"/>
                <a:cs typeface="Times New Roman" panose="02020603050405020304" pitchFamily="18" charset="0"/>
              </a:rPr>
              <a:t>e.</a:t>
            </a:r>
            <a:r>
              <a:rPr lang="en-US" sz="2800" dirty="0">
                <a:effectLst/>
                <a:latin typeface="+mn-lt"/>
                <a:ea typeface="MS Mincho" panose="02020609040205080304" pitchFamily="49" charset="-128"/>
                <a:cs typeface="Times New Roman" panose="02020603050405020304" pitchFamily="18" charset="0"/>
              </a:rPr>
              <a:t>  Fanconi's anemia</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19912" y="2250033"/>
            <a:ext cx="3892192" cy="468217"/>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62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36895" cy="4031873"/>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effectLst/>
                <a:latin typeface="+mn-lt"/>
                <a:ea typeface="MS Mincho" panose="02020609040205080304" pitchFamily="49" charset="-128"/>
                <a:cs typeface="Times New Roman" panose="02020603050405020304" pitchFamily="18" charset="0"/>
              </a:rPr>
              <a:t>Which statement about PARP1 and its inhibition is TRUE? PARP1:</a:t>
            </a:r>
          </a:p>
          <a:p>
            <a:pPr marL="0" marR="0">
              <a:spcBef>
                <a:spcPts val="0"/>
              </a:spcBef>
              <a:spcAft>
                <a:spcPts val="0"/>
              </a:spcAft>
            </a:pPr>
            <a:r>
              <a:rPr lang="en-US" sz="3200" dirty="0">
                <a:effectLst/>
                <a:latin typeface="+mn-lt"/>
                <a:ea typeface="MS Mincho" panose="02020609040205080304" pitchFamily="49" charset="-128"/>
                <a:cs typeface="Times New Roman" panose="02020603050405020304" pitchFamily="18" charset="0"/>
              </a:rPr>
              <a:t> </a:t>
            </a:r>
          </a:p>
          <a:p>
            <a:pPr marL="4572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A. is a transcription factor.</a:t>
            </a:r>
          </a:p>
          <a:p>
            <a:pPr marL="4572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B. is an pro-apoptotic protein.</a:t>
            </a:r>
          </a:p>
          <a:p>
            <a:pPr marL="4572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C. is a protein kinase.</a:t>
            </a:r>
          </a:p>
          <a:p>
            <a:pPr marL="4572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D. inhibition can produce synthetic lethality.</a:t>
            </a:r>
          </a:p>
          <a:p>
            <a:pPr marL="457200"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E. phosphorylates histone H2AX.</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094286" y="3510116"/>
            <a:ext cx="6938670" cy="48460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48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36895" cy="3770263"/>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What is the most abundant type of DNA damage caused by low LET radiation?</a:t>
            </a:r>
          </a:p>
          <a:p>
            <a:pPr marL="4572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A. single strand breaks</a:t>
            </a:r>
          </a:p>
          <a:p>
            <a:pPr marL="4572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B. double strand breaks</a:t>
            </a:r>
          </a:p>
          <a:p>
            <a:pPr marL="4572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C. base damage(s)</a:t>
            </a:r>
          </a:p>
          <a:p>
            <a:pPr marL="4572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D. DNA-protein crosslinks</a:t>
            </a:r>
          </a:p>
          <a:p>
            <a:pPr marL="457200"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E. DNA-DNA crosslinks</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10686" y="2759241"/>
            <a:ext cx="3148493" cy="48460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38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FA9DC"/>
        </a:solidFill>
        <a:effectLst/>
      </p:bgPr>
    </p:bg>
    <p:spTree>
      <p:nvGrpSpPr>
        <p:cNvPr id="1" name="Shape 70"/>
        <p:cNvGrpSpPr/>
        <p:nvPr/>
      </p:nvGrpSpPr>
      <p:grpSpPr>
        <a:xfrm>
          <a:off x="0" y="0"/>
          <a:ext cx="0" cy="0"/>
          <a:chOff x="0" y="0"/>
          <a:chExt cx="0" cy="0"/>
        </a:xfrm>
      </p:grpSpPr>
      <p:sp>
        <p:nvSpPr>
          <p:cNvPr id="2" name="TextBox 1">
            <a:extLst>
              <a:ext uri="{FF2B5EF4-FFF2-40B4-BE49-F238E27FC236}">
                <a16:creationId xmlns:a16="http://schemas.microsoft.com/office/drawing/2014/main" id="{72110969-97DC-427C-9F38-F1C7BFB75FAF}"/>
              </a:ext>
            </a:extLst>
          </p:cNvPr>
          <p:cNvSpPr txBox="1"/>
          <p:nvPr/>
        </p:nvSpPr>
        <p:spPr>
          <a:xfrm>
            <a:off x="457200" y="493226"/>
            <a:ext cx="3130062" cy="307777"/>
          </a:xfrm>
          <a:prstGeom prst="rect">
            <a:avLst/>
          </a:prstGeom>
          <a:noFill/>
        </p:spPr>
        <p:txBody>
          <a:bodyPr wrap="square">
            <a:spAutoFit/>
          </a:bodyPr>
          <a:lstStyle/>
          <a:p>
            <a:pPr marL="7938">
              <a:spcAft>
                <a:spcPts val="1200"/>
              </a:spcAft>
            </a:pPr>
            <a:r>
              <a:rPr lang="en-US" dirty="0">
                <a:solidFill>
                  <a:schemeClr val="tx1"/>
                </a:solidFill>
                <a:latin typeface="+mn-lt"/>
                <a:ea typeface="MS Mincho" panose="02020609040205080304" pitchFamily="49" charset="-128"/>
                <a:cs typeface="Times New Roman" panose="02020603050405020304" pitchFamily="18" charset="0"/>
              </a:rPr>
              <a:t>Genetic &amp; Epigenetic Effects</a:t>
            </a:r>
            <a:endParaRPr lang="en-US" sz="1400" dirty="0">
              <a:solidFill>
                <a:schemeClr val="tx1"/>
              </a:solidFill>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594779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FA9DC"/>
        </a:solidFill>
        <a:effectLst/>
      </p:bgPr>
    </p:bg>
    <p:spTree>
      <p:nvGrpSpPr>
        <p:cNvPr id="1" name="Shape 70"/>
        <p:cNvGrpSpPr/>
        <p:nvPr/>
      </p:nvGrpSpPr>
      <p:grpSpPr>
        <a:xfrm>
          <a:off x="0" y="0"/>
          <a:ext cx="0" cy="0"/>
          <a:chOff x="0" y="0"/>
          <a:chExt cx="0" cy="0"/>
        </a:xfrm>
      </p:grpSpPr>
      <p:sp>
        <p:nvSpPr>
          <p:cNvPr id="5" name="Text Placeholder 2">
            <a:extLst>
              <a:ext uri="{FF2B5EF4-FFF2-40B4-BE49-F238E27FC236}">
                <a16:creationId xmlns:a16="http://schemas.microsoft.com/office/drawing/2014/main" id="{CC7DA59D-D0D7-4B20-AFF1-DF913B552EA7}"/>
              </a:ext>
            </a:extLst>
          </p:cNvPr>
          <p:cNvSpPr txBox="1">
            <a:spLocks/>
          </p:cNvSpPr>
          <p:nvPr/>
        </p:nvSpPr>
        <p:spPr>
          <a:xfrm>
            <a:off x="733462" y="342541"/>
            <a:ext cx="8046042" cy="4622491"/>
          </a:xfrm>
          <a:prstGeom prst="rect">
            <a:avLst/>
          </a:prstGeom>
          <a:effectLst/>
        </p:spPr>
        <p:txBody>
          <a:bodyPr anchor="t" anchorCtr="0"/>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Aft>
                <a:spcPts val="1800"/>
              </a:spcAft>
              <a:buClr>
                <a:schemeClr val="bg2">
                  <a:lumMod val="75000"/>
                </a:schemeClr>
              </a:buClr>
              <a:buSzPct val="100000"/>
              <a:buNone/>
            </a:pPr>
            <a:r>
              <a:rPr lang="en-US" sz="3200" dirty="0">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The approximate dose range thought to double the spontaneous incidence of a germ line mutation in humans is:</a:t>
            </a:r>
            <a:endParaRPr lang="en-US" sz="1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endParaRPr>
          </a:p>
          <a:p>
            <a:pPr marL="469900" indent="0">
              <a:buClr>
                <a:schemeClr val="bg2">
                  <a:lumMod val="75000"/>
                </a:schemeClr>
              </a:buClr>
              <a:buSzPct val="100000"/>
              <a:buNone/>
            </a:pP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A. 20-50 mSv </a:t>
            </a:r>
          </a:p>
          <a:p>
            <a:pPr marL="469900" indent="0">
              <a:buClr>
                <a:schemeClr val="bg2">
                  <a:lumMod val="75000"/>
                </a:schemeClr>
              </a:buClr>
              <a:buSzPct val="100000"/>
              <a:buNone/>
            </a:pP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B. 100-200 mSv</a:t>
            </a:r>
          </a:p>
          <a:p>
            <a:pPr marL="469900" indent="0">
              <a:buClr>
                <a:schemeClr val="bg2">
                  <a:lumMod val="75000"/>
                </a:schemeClr>
              </a:buClr>
              <a:buSzPct val="100000"/>
              <a:buNone/>
            </a:pP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C. 400-500 mSv </a:t>
            </a:r>
          </a:p>
          <a:p>
            <a:pPr marL="469900" indent="0">
              <a:buClr>
                <a:schemeClr val="bg2">
                  <a:lumMod val="75000"/>
                </a:schemeClr>
              </a:buClr>
              <a:buSzPct val="100000"/>
              <a:buNone/>
            </a:pP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D. 700-800 mSv </a:t>
            </a:r>
          </a:p>
          <a:p>
            <a:pPr marL="469900" indent="0">
              <a:buClr>
                <a:schemeClr val="bg2">
                  <a:lumMod val="75000"/>
                </a:schemeClr>
              </a:buClr>
              <a:buSzPct val="100000"/>
              <a:buNone/>
            </a:pP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E. 1-2 </a:t>
            </a:r>
            <a:r>
              <a:rPr lang="en-US" sz="2800" dirty="0" err="1">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Sv</a:t>
            </a:r>
            <a:r>
              <a:rPr lang="en-US" sz="2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 </a:t>
            </a:r>
          </a:p>
        </p:txBody>
      </p:sp>
      <p:sp>
        <p:nvSpPr>
          <p:cNvPr id="7" name="Rounded Rectangle 6">
            <a:extLst>
              <a:ext uri="{FF2B5EF4-FFF2-40B4-BE49-F238E27FC236}">
                <a16:creationId xmlns:a16="http://schemas.microsoft.com/office/drawing/2014/main" id="{492291A9-0397-4842-4292-49868EEF8124}"/>
              </a:ext>
            </a:extLst>
          </p:cNvPr>
          <p:cNvSpPr/>
          <p:nvPr/>
        </p:nvSpPr>
        <p:spPr>
          <a:xfrm>
            <a:off x="1266357" y="4559952"/>
            <a:ext cx="1559393" cy="36698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FA9DC"/>
        </a:solidFill>
        <a:effectLst/>
      </p:bgPr>
    </p:bg>
    <p:spTree>
      <p:nvGrpSpPr>
        <p:cNvPr id="1" name="Shape 70"/>
        <p:cNvGrpSpPr/>
        <p:nvPr/>
      </p:nvGrpSpPr>
      <p:grpSpPr>
        <a:xfrm>
          <a:off x="0" y="0"/>
          <a:ext cx="0" cy="0"/>
          <a:chOff x="0" y="0"/>
          <a:chExt cx="0" cy="0"/>
        </a:xfrm>
      </p:grpSpPr>
      <p:sp>
        <p:nvSpPr>
          <p:cNvPr id="5" name="Text Placeholder 2">
            <a:extLst>
              <a:ext uri="{FF2B5EF4-FFF2-40B4-BE49-F238E27FC236}">
                <a16:creationId xmlns:a16="http://schemas.microsoft.com/office/drawing/2014/main" id="{CC7DA59D-D0D7-4B20-AFF1-DF913B552EA7}"/>
              </a:ext>
            </a:extLst>
          </p:cNvPr>
          <p:cNvSpPr txBox="1">
            <a:spLocks/>
          </p:cNvSpPr>
          <p:nvPr/>
        </p:nvSpPr>
        <p:spPr>
          <a:xfrm>
            <a:off x="733462" y="342541"/>
            <a:ext cx="8046042" cy="4800959"/>
          </a:xfrm>
          <a:prstGeom prst="rect">
            <a:avLst/>
          </a:prstGeom>
          <a:effectLst/>
        </p:spPr>
        <p:txBody>
          <a:bodyPr anchor="t" anchorCtr="0"/>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Aft>
                <a:spcPts val="1800"/>
              </a:spcAft>
              <a:buClr>
                <a:schemeClr val="bg2">
                  <a:lumMod val="75000"/>
                </a:schemeClr>
              </a:buClr>
              <a:buSzPct val="100000"/>
              <a:buNone/>
            </a:pPr>
            <a:r>
              <a:rPr lang="en-US" sz="3200" dirty="0">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Which statement about the heritable effects of radiation exposure is TRUE?</a:t>
            </a:r>
            <a:endParaRPr lang="en-US" sz="18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endParaRPr>
          </a:p>
          <a:p>
            <a:pPr marL="469900" indent="0">
              <a:spcBef>
                <a:spcPts val="0"/>
              </a:spcBef>
              <a:buClr>
                <a:schemeClr val="bg2">
                  <a:lumMod val="75000"/>
                </a:schemeClr>
              </a:buClr>
              <a:buSzPct val="100000"/>
              <a:buNone/>
            </a:pPr>
            <a:r>
              <a:rPr lang="en-US" sz="25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A. Heritable effects appear in the exposed individual. </a:t>
            </a:r>
          </a:p>
          <a:p>
            <a:pPr marL="469900" indent="0">
              <a:spcBef>
                <a:spcPts val="0"/>
              </a:spcBef>
              <a:buClr>
                <a:schemeClr val="bg2">
                  <a:lumMod val="75000"/>
                </a:schemeClr>
              </a:buClr>
              <a:buSzPct val="100000"/>
              <a:buNone/>
            </a:pPr>
            <a:r>
              <a:rPr lang="en-US" sz="25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B. Heritable effects can be divided into two classes: prompt and delayed.</a:t>
            </a:r>
          </a:p>
          <a:p>
            <a:pPr marL="469900" indent="0">
              <a:spcBef>
                <a:spcPts val="0"/>
              </a:spcBef>
              <a:buClr>
                <a:schemeClr val="bg2">
                  <a:lumMod val="75000"/>
                </a:schemeClr>
              </a:buClr>
              <a:buSzPct val="100000"/>
              <a:buNone/>
            </a:pPr>
            <a:r>
              <a:rPr lang="en-US" sz="25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C. Typically, there’s a lower risk of heritable effects than somatic effects.</a:t>
            </a:r>
          </a:p>
          <a:p>
            <a:pPr marL="469900" indent="0">
              <a:buClr>
                <a:schemeClr val="bg2">
                  <a:lumMod val="75000"/>
                </a:schemeClr>
              </a:buClr>
              <a:buSzPct val="100000"/>
              <a:buNone/>
            </a:pPr>
            <a:r>
              <a:rPr lang="en-US" sz="25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D. Carcinogenesis is the least likely heritable effect.</a:t>
            </a:r>
          </a:p>
        </p:txBody>
      </p:sp>
      <p:sp>
        <p:nvSpPr>
          <p:cNvPr id="7" name="Rounded Rectangle 6">
            <a:extLst>
              <a:ext uri="{FF2B5EF4-FFF2-40B4-BE49-F238E27FC236}">
                <a16:creationId xmlns:a16="http://schemas.microsoft.com/office/drawing/2014/main" id="{492291A9-0397-4842-4292-49868EEF8124}"/>
              </a:ext>
            </a:extLst>
          </p:cNvPr>
          <p:cNvSpPr/>
          <p:nvPr/>
        </p:nvSpPr>
        <p:spPr>
          <a:xfrm>
            <a:off x="1235332" y="3273036"/>
            <a:ext cx="7175206" cy="782371"/>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56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FA9DC"/>
        </a:solidFill>
        <a:effectLst/>
      </p:bgPr>
    </p:bg>
    <p:spTree>
      <p:nvGrpSpPr>
        <p:cNvPr id="1" name="Shape 70">
          <a:extLst>
            <a:ext uri="{FF2B5EF4-FFF2-40B4-BE49-F238E27FC236}">
              <a16:creationId xmlns:a16="http://schemas.microsoft.com/office/drawing/2014/main" id="{22FBCB92-86C2-B5FA-9A6E-31643D0AD61F}"/>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8FCC3BE4-752E-AE04-5BF1-AB4D604C3092}"/>
              </a:ext>
            </a:extLst>
          </p:cNvPr>
          <p:cNvSpPr txBox="1">
            <a:spLocks/>
          </p:cNvSpPr>
          <p:nvPr/>
        </p:nvSpPr>
        <p:spPr>
          <a:xfrm>
            <a:off x="733462" y="342542"/>
            <a:ext cx="8046042" cy="3654924"/>
          </a:xfrm>
          <a:prstGeom prst="rect">
            <a:avLst/>
          </a:prstGeom>
          <a:effectLst/>
        </p:spPr>
        <p:txBody>
          <a:bodyPr anchor="t" anchorCtr="0"/>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Aft>
                <a:spcPts val="1800"/>
              </a:spcAft>
              <a:buClr>
                <a:schemeClr val="bg2">
                  <a:lumMod val="75000"/>
                </a:schemeClr>
              </a:buClr>
              <a:buSzPct val="100000"/>
              <a:buNone/>
            </a:pPr>
            <a:r>
              <a:rPr lang="en-US" sz="3600" dirty="0">
                <a:solidFill>
                  <a:schemeClr val="tx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Most radiation-induced gene mutations in human cells are:</a:t>
            </a:r>
            <a:endParaRPr lang="en-US" sz="36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endParaRPr>
          </a:p>
          <a:p>
            <a:pPr marL="469900" indent="0">
              <a:spcBef>
                <a:spcPts val="0"/>
              </a:spcBef>
              <a:buClr>
                <a:schemeClr val="bg2">
                  <a:lumMod val="75000"/>
                </a:schemeClr>
              </a:buClr>
              <a:buSzPct val="100000"/>
              <a:buNone/>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A. deletions.</a:t>
            </a:r>
          </a:p>
          <a:p>
            <a:pPr marL="469900" indent="0">
              <a:spcBef>
                <a:spcPts val="0"/>
              </a:spcBef>
              <a:buClr>
                <a:schemeClr val="bg2">
                  <a:lumMod val="75000"/>
                </a:schemeClr>
              </a:buClr>
              <a:buSzPct val="100000"/>
              <a:buNone/>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B. frameshifts.</a:t>
            </a:r>
          </a:p>
          <a:p>
            <a:pPr marL="469900" indent="0">
              <a:spcBef>
                <a:spcPts val="0"/>
              </a:spcBef>
              <a:buClr>
                <a:schemeClr val="bg2">
                  <a:lumMod val="75000"/>
                </a:schemeClr>
              </a:buClr>
              <a:buSzPct val="100000"/>
              <a:buNone/>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C. transitions.</a:t>
            </a:r>
          </a:p>
          <a:p>
            <a:pPr marL="469900" indent="0">
              <a:spcBef>
                <a:spcPts val="0"/>
              </a:spcBef>
              <a:buClr>
                <a:schemeClr val="bg2">
                  <a:lumMod val="75000"/>
                </a:schemeClr>
              </a:buClr>
              <a:buSzPct val="100000"/>
              <a:buNone/>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D. transversions.</a:t>
            </a:r>
          </a:p>
        </p:txBody>
      </p:sp>
      <p:sp>
        <p:nvSpPr>
          <p:cNvPr id="7" name="Rounded Rectangle 6">
            <a:extLst>
              <a:ext uri="{FF2B5EF4-FFF2-40B4-BE49-F238E27FC236}">
                <a16:creationId xmlns:a16="http://schemas.microsoft.com/office/drawing/2014/main" id="{05E54A96-A784-C9F2-29E9-FA01473C3D4B}"/>
              </a:ext>
            </a:extLst>
          </p:cNvPr>
          <p:cNvSpPr/>
          <p:nvPr/>
        </p:nvSpPr>
        <p:spPr>
          <a:xfrm>
            <a:off x="1235332" y="1788340"/>
            <a:ext cx="2325164" cy="38841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0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7" y="508865"/>
            <a:ext cx="8302471" cy="4308872"/>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What source is responsible for approximately two-thirds of driver mutations in human cancers?</a:t>
            </a:r>
            <a:endParaRPr lang="en-US" sz="18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p>
            <a:pPr marL="0" marR="0">
              <a:spcBef>
                <a:spcPts val="0"/>
              </a:spcBef>
              <a:spcAft>
                <a:spcPts val="0"/>
              </a:spcAft>
            </a:pPr>
            <a:endParaRPr lang="en-US" sz="18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p>
            <a:pPr marL="342900" marR="0">
              <a:spcBef>
                <a:spcPts val="0"/>
              </a:spcBef>
              <a:spcAft>
                <a:spcPts val="600"/>
              </a:spcAft>
            </a:pPr>
            <a:r>
              <a:rPr lang="en-US" sz="28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A. Hereditary mutations</a:t>
            </a:r>
          </a:p>
          <a:p>
            <a:pPr marL="342900" marR="0">
              <a:spcBef>
                <a:spcPts val="0"/>
              </a:spcBef>
              <a:spcAft>
                <a:spcPts val="600"/>
              </a:spcAft>
            </a:pPr>
            <a:r>
              <a:rPr lang="en-US" sz="28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B. DNA replication errors</a:t>
            </a:r>
          </a:p>
          <a:p>
            <a:pPr marL="342900" marR="0">
              <a:spcBef>
                <a:spcPts val="0"/>
              </a:spcBef>
              <a:spcAft>
                <a:spcPts val="600"/>
              </a:spcAft>
            </a:pPr>
            <a:r>
              <a:rPr lang="en-US" sz="28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C. Smoking</a:t>
            </a:r>
          </a:p>
          <a:p>
            <a:pPr marL="342900" marR="0">
              <a:spcBef>
                <a:spcPts val="0"/>
              </a:spcBef>
              <a:spcAft>
                <a:spcPts val="600"/>
              </a:spcAft>
            </a:pPr>
            <a:r>
              <a:rPr lang="en-US" sz="28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D. Ionizing radiation</a:t>
            </a:r>
          </a:p>
          <a:p>
            <a:pPr marL="342900" marR="0">
              <a:spcBef>
                <a:spcPts val="0"/>
              </a:spcBef>
              <a:spcAft>
                <a:spcPts val="0"/>
              </a:spcAft>
            </a:pPr>
            <a:r>
              <a:rPr lang="en-US" sz="28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E. HPV infection</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005840" y="2813008"/>
            <a:ext cx="4039892" cy="444284"/>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38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233134" cy="4470455"/>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28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Which best describes the radiation dose response for dicentric chromosome aberrations in peripheral blood lymphocytes?</a:t>
            </a:r>
          </a:p>
          <a:p>
            <a:pPr marL="0" marR="0">
              <a:spcBef>
                <a:spcPts val="0"/>
              </a:spcBef>
              <a:spcAft>
                <a:spcPts val="0"/>
              </a:spcAft>
            </a:pPr>
            <a:r>
              <a:rPr lang="en-US" sz="2800" dirty="0">
                <a:solidFill>
                  <a:srgbClr val="000000"/>
                </a:solidFill>
                <a:effectLst/>
                <a:uFill>
                  <a:solidFill>
                    <a:srgbClr val="000000"/>
                  </a:solidFill>
                </a:uFill>
                <a:latin typeface="+mn-lt"/>
                <a:ea typeface="Avenir Book" panose="02000503020000020003" pitchFamily="2" charset="0"/>
                <a:cs typeface="Avenir Book" panose="02000503020000020003" pitchFamily="2" charset="0"/>
              </a:rPr>
              <a:t> </a:t>
            </a:r>
            <a:endParaRPr lang="en-US" sz="28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p>
            <a:pPr marL="347345" marR="0">
              <a:spcBef>
                <a:spcPts val="0"/>
              </a:spcBef>
              <a:spcAft>
                <a:spcPts val="600"/>
              </a:spcAft>
            </a:pPr>
            <a:r>
              <a:rPr lang="en-US" sz="20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A. A linear-quadratic dose response following low LET irradiation at a low dose rate</a:t>
            </a:r>
            <a:endParaRPr lang="en-US" sz="2000" dirty="0">
              <a:uFill>
                <a:solidFill>
                  <a:srgbClr val="000000"/>
                </a:solidFill>
              </a:uFill>
              <a:latin typeface="+mn-lt"/>
              <a:ea typeface="Arial Unicode MS" panose="020B0604020202020204" pitchFamily="34" charset="-128"/>
              <a:cs typeface="Arial Unicode MS" panose="020B0604020202020204" pitchFamily="34" charset="-128"/>
            </a:endParaRPr>
          </a:p>
          <a:p>
            <a:pPr marL="347345" marR="0">
              <a:spcBef>
                <a:spcPts val="0"/>
              </a:spcBef>
              <a:spcAft>
                <a:spcPts val="600"/>
              </a:spcAft>
            </a:pPr>
            <a:r>
              <a:rPr lang="en-US" sz="20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B. A linear-quadratic dose response following low LET irradiation at a high dose rate</a:t>
            </a:r>
          </a:p>
          <a:p>
            <a:pPr marL="347345" marR="0">
              <a:spcBef>
                <a:spcPts val="0"/>
              </a:spcBef>
              <a:spcAft>
                <a:spcPts val="600"/>
              </a:spcAft>
            </a:pPr>
            <a:r>
              <a:rPr lang="en-US" sz="20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C. A quadratic dose response following low LET irradiation at a high dose rate</a:t>
            </a:r>
          </a:p>
          <a:p>
            <a:pPr marL="347345" marR="0">
              <a:spcBef>
                <a:spcPts val="0"/>
              </a:spcBef>
              <a:spcAft>
                <a:spcPts val="300"/>
              </a:spcAft>
            </a:pPr>
            <a:r>
              <a:rPr lang="en-US" sz="2000" dirty="0">
                <a:solidFill>
                  <a:srgbClr val="000000"/>
                </a:solidFill>
                <a:effectLst/>
                <a:latin typeface="+mn-lt"/>
                <a:ea typeface="Arial Unicode MS" panose="020B0604020202020204" pitchFamily="34" charset="-128"/>
                <a:cs typeface="Arial Unicode MS" panose="020B0604020202020204" pitchFamily="34" charset="-128"/>
              </a:rPr>
              <a:t>D. A linear-quadratic dose response following high LET irradiation at a high dose rate</a:t>
            </a:r>
            <a:r>
              <a:rPr lang="en-US" sz="2000" dirty="0">
                <a:effectLst/>
                <a:latin typeface="+mn-lt"/>
              </a:rPr>
              <a:t> </a:t>
            </a:r>
            <a:endParaRPr lang="en-US" sz="20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08862" y="2982321"/>
            <a:ext cx="7672152" cy="60626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33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543708" y="532928"/>
            <a:ext cx="8351639" cy="4247317"/>
          </a:xfrm>
          <a:prstGeom prst="rect">
            <a:avLst/>
          </a:prstGeom>
          <a:no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mn-lt"/>
                <a:cs typeface="Arial"/>
                <a:sym typeface="Arial"/>
              </a:rPr>
              <a:t>Which statement concerning tumor suppressor genes is FALSE? </a:t>
            </a:r>
          </a:p>
          <a:p>
            <a:pPr marL="342900" marR="0" lvl="0" algn="l" defTabSz="914400" rtl="0" eaLnBrk="1" fontAlgn="auto" latinLnBrk="0" hangingPunct="1">
              <a:lnSpc>
                <a:spcPct val="100000"/>
              </a:lnSpc>
              <a:spcBef>
                <a:spcPts val="0"/>
              </a:spcBef>
              <a:spcAft>
                <a:spcPts val="600"/>
              </a:spcAft>
              <a:buClr>
                <a:srgbClr val="000000"/>
              </a:buClr>
              <a:buSzTx/>
              <a:buFont typeface="Arial"/>
              <a:buNone/>
              <a:defRPr/>
            </a:pPr>
            <a:r>
              <a:rPr kumimoji="0" lang="en-US" sz="2200" b="0" i="0" u="none" strike="noStrike" kern="0" cap="none" spc="0" normalizeH="0" baseline="0" noProof="0" dirty="0">
                <a:ln>
                  <a:noFill/>
                </a:ln>
                <a:solidFill>
                  <a:srgbClr val="000000"/>
                </a:solidFill>
                <a:effectLst/>
                <a:uLnTx/>
                <a:uFillTx/>
                <a:latin typeface="+mn-lt"/>
                <a:cs typeface="Arial"/>
                <a:sym typeface="Arial"/>
              </a:rPr>
              <a:t>A. Loss of heterozygosity is a mechanism for the inactivation of tumor suppressor genes. </a:t>
            </a:r>
          </a:p>
          <a:p>
            <a:pPr marL="342900" marR="0" lvl="0" algn="l" defTabSz="914400" rtl="0" eaLnBrk="1" fontAlgn="auto" latinLnBrk="0" hangingPunct="1">
              <a:lnSpc>
                <a:spcPct val="100000"/>
              </a:lnSpc>
              <a:spcBef>
                <a:spcPts val="0"/>
              </a:spcBef>
              <a:spcAft>
                <a:spcPts val="600"/>
              </a:spcAft>
              <a:buClr>
                <a:srgbClr val="000000"/>
              </a:buClr>
              <a:buSzTx/>
              <a:buFont typeface="Arial"/>
              <a:buNone/>
              <a:defRPr/>
            </a:pPr>
            <a:r>
              <a:rPr kumimoji="0" lang="en-US" sz="2200" b="0" i="0" u="none" strike="noStrike" kern="0" cap="none" spc="0" normalizeH="0" baseline="0" noProof="0" dirty="0">
                <a:ln>
                  <a:noFill/>
                </a:ln>
                <a:solidFill>
                  <a:srgbClr val="000000"/>
                </a:solidFill>
                <a:effectLst/>
                <a:uLnTx/>
                <a:uFillTx/>
                <a:latin typeface="+mn-lt"/>
                <a:cs typeface="Arial"/>
                <a:sym typeface="Arial"/>
              </a:rPr>
              <a:t>B. Tumor suppressor proteins generally accelerate cell growth. </a:t>
            </a:r>
          </a:p>
          <a:p>
            <a:pPr marL="342900" marR="0" lvl="0" algn="l" defTabSz="914400" rtl="0" eaLnBrk="1" fontAlgn="auto" latinLnBrk="0" hangingPunct="1">
              <a:lnSpc>
                <a:spcPct val="100000"/>
              </a:lnSpc>
              <a:spcBef>
                <a:spcPts val="0"/>
              </a:spcBef>
              <a:spcAft>
                <a:spcPts val="600"/>
              </a:spcAft>
              <a:buClr>
                <a:srgbClr val="000000"/>
              </a:buClr>
              <a:buSzTx/>
              <a:buFont typeface="Arial"/>
              <a:buNone/>
              <a:defRPr/>
            </a:pPr>
            <a:r>
              <a:rPr kumimoji="0" lang="en-US" sz="2200" b="0" i="0" u="none" strike="noStrike" kern="0" cap="none" spc="0" normalizeH="0" baseline="0" noProof="0" dirty="0">
                <a:ln>
                  <a:noFill/>
                </a:ln>
                <a:solidFill>
                  <a:srgbClr val="000000"/>
                </a:solidFill>
                <a:effectLst/>
                <a:uLnTx/>
                <a:uFillTx/>
                <a:latin typeface="+mn-lt"/>
                <a:cs typeface="Arial"/>
                <a:sym typeface="Arial"/>
              </a:rPr>
              <a:t>C. Typically, one or more tumor suppressor genes are mutated or absent in human cancers.</a:t>
            </a:r>
          </a:p>
          <a:p>
            <a:pPr marL="342900" marR="0" lvl="0" algn="l" defTabSz="914400" rtl="0" eaLnBrk="1" fontAlgn="auto" latinLnBrk="0" hangingPunct="1">
              <a:lnSpc>
                <a:spcPct val="100000"/>
              </a:lnSpc>
              <a:spcBef>
                <a:spcPts val="0"/>
              </a:spcBef>
              <a:spcAft>
                <a:spcPts val="600"/>
              </a:spcAft>
              <a:buClr>
                <a:srgbClr val="000000"/>
              </a:buClr>
              <a:buSzTx/>
              <a:buFont typeface="Arial"/>
              <a:buNone/>
              <a:defRPr/>
            </a:pPr>
            <a:r>
              <a:rPr kumimoji="0" lang="en-US" sz="2200" b="0" i="0" u="none" strike="noStrike" kern="0" cap="none" spc="0" normalizeH="0" baseline="0" noProof="0" dirty="0">
                <a:ln>
                  <a:noFill/>
                </a:ln>
                <a:solidFill>
                  <a:srgbClr val="000000"/>
                </a:solidFill>
                <a:effectLst/>
                <a:uLnTx/>
                <a:uFillTx/>
                <a:latin typeface="+mn-lt"/>
                <a:cs typeface="Arial"/>
                <a:sym typeface="Arial"/>
              </a:rPr>
              <a:t>D. The most commonly mutated tumor suppressor gene is </a:t>
            </a:r>
            <a:r>
              <a:rPr kumimoji="0" lang="en-US" sz="2200" b="0" i="1" u="none" strike="noStrike" kern="0" cap="none" spc="0" normalizeH="0" baseline="0" noProof="0" dirty="0">
                <a:ln>
                  <a:noFill/>
                </a:ln>
                <a:solidFill>
                  <a:srgbClr val="000000"/>
                </a:solidFill>
                <a:effectLst/>
                <a:uLnTx/>
                <a:uFillTx/>
                <a:latin typeface="+mn-lt"/>
                <a:cs typeface="Arial"/>
                <a:sym typeface="Arial"/>
              </a:rPr>
              <a:t>TP53</a:t>
            </a:r>
            <a:r>
              <a:rPr kumimoji="0" lang="en-US" sz="2200" b="0" i="0" u="none" strike="noStrike" kern="0" cap="none" spc="0" normalizeH="0" baseline="0" noProof="0" dirty="0">
                <a:ln>
                  <a:noFill/>
                </a:ln>
                <a:solidFill>
                  <a:srgbClr val="000000"/>
                </a:solidFill>
                <a:effectLst/>
                <a:uLnTx/>
                <a:uFillTx/>
                <a:latin typeface="+mn-lt"/>
                <a:cs typeface="Arial"/>
                <a:sym typeface="Arial"/>
              </a:rPr>
              <a:t>.</a:t>
            </a:r>
          </a:p>
          <a:p>
            <a:pPr marL="342900" marR="0" lvl="0" algn="l" defTabSz="914400" rtl="0" eaLnBrk="1" fontAlgn="auto" latinLnBrk="0" hangingPunct="1">
              <a:lnSpc>
                <a:spcPct val="100000"/>
              </a:lnSpc>
              <a:spcBef>
                <a:spcPts val="0"/>
              </a:spcBef>
              <a:spcAft>
                <a:spcPts val="600"/>
              </a:spcAft>
              <a:buClr>
                <a:srgbClr val="000000"/>
              </a:buClr>
              <a:buSzTx/>
              <a:buFont typeface="Arial"/>
              <a:buNone/>
              <a:defRPr/>
            </a:pPr>
            <a:r>
              <a:rPr kumimoji="0" lang="en-US" sz="2200" b="0" i="0" u="none" strike="noStrike" kern="0" cap="none" spc="0" normalizeH="0" baseline="0" noProof="0" dirty="0">
                <a:ln>
                  <a:noFill/>
                </a:ln>
                <a:solidFill>
                  <a:srgbClr val="000000"/>
                </a:solidFill>
                <a:effectLst/>
                <a:uLnTx/>
                <a:uFillTx/>
                <a:latin typeface="+mn-lt"/>
                <a:cs typeface="Arial"/>
                <a:sym typeface="Arial"/>
              </a:rPr>
              <a:t>E. The first tumor suppressor gene identified was </a:t>
            </a:r>
            <a:r>
              <a:rPr kumimoji="0" lang="en-US" sz="2200" b="0" i="1" u="none" strike="noStrike" kern="0" cap="none" spc="0" normalizeH="0" baseline="0" noProof="0" dirty="0">
                <a:ln>
                  <a:noFill/>
                </a:ln>
                <a:solidFill>
                  <a:srgbClr val="000000"/>
                </a:solidFill>
                <a:effectLst/>
                <a:uLnTx/>
                <a:uFillTx/>
                <a:latin typeface="+mn-lt"/>
                <a:cs typeface="Arial"/>
                <a:sym typeface="Arial"/>
              </a:rPr>
              <a:t>RB1</a:t>
            </a:r>
            <a:r>
              <a:rPr kumimoji="0" lang="en-US" sz="2200" b="0" i="0" u="none" strike="noStrike" kern="0" cap="none" spc="0" normalizeH="0" baseline="0" noProof="0" dirty="0">
                <a:ln>
                  <a:noFill/>
                </a:ln>
                <a:solidFill>
                  <a:srgbClr val="000000"/>
                </a:solidFill>
                <a:effectLst/>
                <a:uLnTx/>
                <a:uFillTx/>
                <a:latin typeface="+mn-lt"/>
                <a:cs typeface="Arial"/>
                <a:sym typeface="Arial"/>
              </a:rPr>
              <a:t>.</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954504" y="2486525"/>
            <a:ext cx="7796463" cy="320843"/>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51728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7" y="508865"/>
            <a:ext cx="8074682" cy="4308872"/>
          </a:xfrm>
          <a:prstGeom prst="rect">
            <a:avLst/>
          </a:prstGeom>
          <a:noFill/>
          <a:effectLst>
            <a:outerShdw blurRad="50800" dist="38100" dir="2700000" algn="tl" rotWithShape="0">
              <a:prstClr val="black">
                <a:alpha val="40000"/>
              </a:prstClr>
            </a:outerShdw>
          </a:effectLst>
        </p:spPr>
        <p:txBody>
          <a:bodyPr wrap="square">
            <a:spAutoFit/>
          </a:bodyPr>
          <a:lstStyle/>
          <a:p>
            <a:pPr marL="0" indent="0">
              <a:spcAft>
                <a:spcPts val="1800"/>
              </a:spcAft>
              <a:buClr>
                <a:schemeClr val="bg2">
                  <a:lumMod val="75000"/>
                </a:schemeClr>
              </a:buClr>
              <a:buSzPct val="100000"/>
              <a:buNone/>
            </a:pPr>
            <a:r>
              <a:rPr lang="en-US" sz="3000" dirty="0">
                <a:solidFill>
                  <a:schemeClr val="tx1"/>
                </a:solidFill>
                <a:latin typeface="+mn-lt"/>
              </a:rPr>
              <a:t>Which statement concerning the “Mega Mouse” project assessing the heritable effects of radiation exposure is TRUE?</a:t>
            </a:r>
          </a:p>
          <a:p>
            <a:pPr marL="469900" indent="0">
              <a:spcAft>
                <a:spcPts val="600"/>
              </a:spcAft>
              <a:buClr>
                <a:schemeClr val="bg2">
                  <a:lumMod val="75000"/>
                </a:schemeClr>
              </a:buClr>
              <a:buSzPct val="100000"/>
              <a:buNone/>
            </a:pPr>
            <a:r>
              <a:rPr lang="en-US" sz="2200" dirty="0">
                <a:solidFill>
                  <a:schemeClr val="tx1"/>
                </a:solidFill>
                <a:latin typeface="+mn-lt"/>
              </a:rPr>
              <a:t>A. Genetic effects in subsequent generations were reduced the longer the time between irradiation and conception.</a:t>
            </a:r>
          </a:p>
          <a:p>
            <a:pPr marL="469900" indent="0">
              <a:spcAft>
                <a:spcPts val="600"/>
              </a:spcAft>
              <a:buClr>
                <a:schemeClr val="bg2">
                  <a:lumMod val="75000"/>
                </a:schemeClr>
              </a:buClr>
              <a:buSzPct val="100000"/>
              <a:buNone/>
            </a:pPr>
            <a:r>
              <a:rPr lang="en-US" sz="2200" dirty="0">
                <a:solidFill>
                  <a:schemeClr val="tx1"/>
                </a:solidFill>
                <a:latin typeface="+mn-lt"/>
              </a:rPr>
              <a:t>B. Mutation frequencies for different traits varied with age at the time of irradiation.</a:t>
            </a:r>
          </a:p>
          <a:p>
            <a:pPr marL="469900" indent="0">
              <a:spcAft>
                <a:spcPts val="600"/>
              </a:spcAft>
              <a:buClr>
                <a:schemeClr val="bg2">
                  <a:lumMod val="75000"/>
                </a:schemeClr>
              </a:buClr>
              <a:buSzPct val="100000"/>
              <a:buNone/>
            </a:pPr>
            <a:r>
              <a:rPr lang="en-US" sz="2200" dirty="0">
                <a:solidFill>
                  <a:schemeClr val="tx1"/>
                </a:solidFill>
                <a:latin typeface="+mn-lt"/>
              </a:rPr>
              <a:t>C. Male mice experienced temporary sterility for doses ≥6 </a:t>
            </a:r>
            <a:r>
              <a:rPr lang="en-US" sz="2200" dirty="0" err="1">
                <a:solidFill>
                  <a:schemeClr val="tx1"/>
                </a:solidFill>
                <a:latin typeface="+mn-lt"/>
              </a:rPr>
              <a:t>Gy</a:t>
            </a:r>
            <a:r>
              <a:rPr lang="en-US" sz="2200" dirty="0">
                <a:solidFill>
                  <a:schemeClr val="tx1"/>
                </a:solidFill>
                <a:latin typeface="+mn-lt"/>
              </a:rPr>
              <a:t>.</a:t>
            </a:r>
          </a:p>
          <a:p>
            <a:pPr marL="469900" indent="0">
              <a:buClr>
                <a:schemeClr val="bg2">
                  <a:lumMod val="75000"/>
                </a:schemeClr>
              </a:buClr>
              <a:buSzPct val="100000"/>
              <a:buNone/>
            </a:pPr>
            <a:r>
              <a:rPr lang="en-US" sz="2200" dirty="0">
                <a:solidFill>
                  <a:schemeClr val="tx1"/>
                </a:solidFill>
                <a:latin typeface="+mn-lt"/>
              </a:rPr>
              <a:t>D. There was no dose rate effect for mutagenesis in mice.</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26753" y="2142793"/>
            <a:ext cx="7465584" cy="728875"/>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28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233134" cy="4585871"/>
          </a:xfrm>
          <a:prstGeom prst="rect">
            <a:avLst/>
          </a:prstGeom>
          <a:noFill/>
        </p:spPr>
        <p:txBody>
          <a:bodyPr wrap="square">
            <a:spAutoFit/>
          </a:bodyPr>
          <a:lstStyle/>
          <a:p>
            <a:r>
              <a:rPr lang="en-US" sz="30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_______ are among the types of chromosome aberrations most associated with radiation carcinogenesis.</a:t>
            </a:r>
            <a:endParaRPr lang="en-US" sz="24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endParaRPr>
          </a:p>
          <a:p>
            <a:endParaRPr lang="en-US" sz="24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endParaRPr>
          </a:p>
          <a:p>
            <a:pPr marL="349250">
              <a:spcAft>
                <a:spcPts val="600"/>
              </a:spcAft>
            </a:pPr>
            <a:r>
              <a:rPr lang="en-US" sz="30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A. Dicentrics</a:t>
            </a:r>
          </a:p>
          <a:p>
            <a:pPr marL="349250">
              <a:spcAft>
                <a:spcPts val="600"/>
              </a:spcAft>
            </a:pPr>
            <a:r>
              <a:rPr lang="en-US" sz="30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B. Acentric fragments</a:t>
            </a:r>
          </a:p>
          <a:p>
            <a:pPr marL="349250">
              <a:spcAft>
                <a:spcPts val="600"/>
              </a:spcAft>
            </a:pPr>
            <a:r>
              <a:rPr lang="en-US" sz="30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C. Translocations</a:t>
            </a:r>
          </a:p>
          <a:p>
            <a:pPr marL="349250">
              <a:spcAft>
                <a:spcPts val="600"/>
              </a:spcAft>
            </a:pPr>
            <a:r>
              <a:rPr lang="en-US" sz="30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D. Terminal deletions</a:t>
            </a:r>
          </a:p>
          <a:p>
            <a:pPr marL="349250"/>
            <a:r>
              <a:rPr lang="en-US" sz="30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E. Ring chromosomes</a:t>
            </a:r>
            <a:endParaRPr lang="en-US" sz="3000" dirty="0"/>
          </a:p>
        </p:txBody>
      </p:sp>
      <p:sp>
        <p:nvSpPr>
          <p:cNvPr id="4" name="Rounded Rectangle 3">
            <a:extLst>
              <a:ext uri="{FF2B5EF4-FFF2-40B4-BE49-F238E27FC236}">
                <a16:creationId xmlns:a16="http://schemas.microsoft.com/office/drawing/2014/main" id="{8D246DF9-08BC-D48D-E62D-81DA6CFDE0AE}"/>
              </a:ext>
            </a:extLst>
          </p:cNvPr>
          <p:cNvSpPr/>
          <p:nvPr/>
        </p:nvSpPr>
        <p:spPr>
          <a:xfrm>
            <a:off x="1025063" y="3336014"/>
            <a:ext cx="3041702" cy="522577"/>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44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233134" cy="4139595"/>
          </a:xfrm>
          <a:prstGeom prst="rect">
            <a:avLst/>
          </a:prstGeom>
          <a:noFill/>
        </p:spPr>
        <p:txBody>
          <a:bodyPr wrap="square">
            <a:spAutoFit/>
          </a:bodyPr>
          <a:lstStyle/>
          <a:p>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Epigenetic silencing of which gene increases the effectiveness of temozolomide in patients with glioblastoma?</a:t>
            </a:r>
          </a:p>
          <a:p>
            <a:endParaRPr lang="en-US" sz="24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endParaRPr>
          </a:p>
          <a:p>
            <a:pPr marL="349250">
              <a:spcAft>
                <a:spcPts val="600"/>
              </a:spcAft>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A. </a:t>
            </a:r>
            <a:r>
              <a:rPr lang="en-US" sz="3200" i="1"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PTEN</a:t>
            </a:r>
          </a:p>
          <a:p>
            <a:pPr marL="349250">
              <a:spcAft>
                <a:spcPts val="600"/>
              </a:spcAft>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B. </a:t>
            </a:r>
            <a:r>
              <a:rPr lang="en-US" sz="3200" i="1"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EGFR</a:t>
            </a:r>
          </a:p>
          <a:p>
            <a:pPr marL="349250">
              <a:spcAft>
                <a:spcPts val="600"/>
              </a:spcAft>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C. </a:t>
            </a:r>
            <a:r>
              <a:rPr lang="en-US" sz="3200" i="1"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MGMT</a:t>
            </a:r>
          </a:p>
          <a:p>
            <a:pPr marL="349250">
              <a:spcAft>
                <a:spcPts val="600"/>
              </a:spcAft>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D. </a:t>
            </a:r>
            <a:r>
              <a:rPr lang="en-US" sz="3200" i="1"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CDKN2A</a:t>
            </a:r>
            <a:endParaRPr lang="en-US" sz="3200" i="1" dirty="0"/>
          </a:p>
        </p:txBody>
      </p:sp>
      <p:sp>
        <p:nvSpPr>
          <p:cNvPr id="4" name="Rounded Rectangle 3">
            <a:extLst>
              <a:ext uri="{FF2B5EF4-FFF2-40B4-BE49-F238E27FC236}">
                <a16:creationId xmlns:a16="http://schemas.microsoft.com/office/drawing/2014/main" id="{8D246DF9-08BC-D48D-E62D-81DA6CFDE0AE}"/>
              </a:ext>
            </a:extLst>
          </p:cNvPr>
          <p:cNvSpPr/>
          <p:nvPr/>
        </p:nvSpPr>
        <p:spPr>
          <a:xfrm>
            <a:off x="1025062" y="3554083"/>
            <a:ext cx="1856160" cy="431321"/>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76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36895" cy="4601260"/>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solidFill>
                  <a:srgbClr val="000000"/>
                </a:solidFill>
                <a:effectLst/>
                <a:latin typeface="+mn-lt"/>
                <a:ea typeface="MS Mincho" panose="02020609040205080304" pitchFamily="49" charset="-128"/>
                <a:cs typeface="Times New Roman" panose="02020603050405020304" pitchFamily="18" charset="0"/>
              </a:rPr>
              <a:t>Which statement about epigenetics is FALSE?</a:t>
            </a:r>
            <a:endParaRPr lang="en-US" sz="2000" dirty="0">
              <a:effectLst/>
              <a:latin typeface="+mn-lt"/>
              <a:ea typeface="MS Mincho" panose="02020609040205080304" pitchFamily="49" charset="-128"/>
              <a:cs typeface="Times New Roman" panose="02020603050405020304" pitchFamily="18" charset="0"/>
            </a:endParaRPr>
          </a:p>
          <a:p>
            <a:pPr marL="0" marR="0">
              <a:spcBef>
                <a:spcPts val="0"/>
              </a:spcBef>
              <a:spcAft>
                <a:spcPts val="0"/>
              </a:spcAft>
            </a:pPr>
            <a:r>
              <a:rPr lang="en-US" sz="2000" dirty="0">
                <a:solidFill>
                  <a:srgbClr val="000000"/>
                </a:solidFill>
                <a:effectLst/>
                <a:latin typeface="+mn-lt"/>
                <a:ea typeface="MS Mincho" panose="02020609040205080304" pitchFamily="49" charset="-128"/>
                <a:cs typeface="Times New Roman" panose="02020603050405020304" pitchFamily="18" charset="0"/>
              </a:rPr>
              <a:t> </a:t>
            </a:r>
            <a:endParaRPr lang="en-US" sz="20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100" dirty="0">
                <a:solidFill>
                  <a:srgbClr val="000000"/>
                </a:solidFill>
                <a:effectLst/>
                <a:latin typeface="+mn-lt"/>
                <a:ea typeface="MS Mincho" panose="02020609040205080304" pitchFamily="49" charset="-128"/>
                <a:cs typeface="Times New Roman" panose="02020603050405020304" pitchFamily="18" charset="0"/>
              </a:rPr>
              <a:t>A. Epigenetic modification alters chromatin structure but not the DNA sequence.</a:t>
            </a:r>
            <a:endParaRPr lang="en-US" sz="21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100" dirty="0">
                <a:solidFill>
                  <a:srgbClr val="000000"/>
                </a:solidFill>
                <a:effectLst/>
                <a:latin typeface="+mn-lt"/>
                <a:ea typeface="MS Mincho" panose="02020609040205080304" pitchFamily="49" charset="-128"/>
                <a:cs typeface="Times New Roman" panose="02020603050405020304" pitchFamily="18" charset="0"/>
              </a:rPr>
              <a:t>B. Epigenetic modification alters both chromatin structure and the DNA sequence.</a:t>
            </a:r>
            <a:endParaRPr lang="en-US" sz="21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100" dirty="0">
                <a:solidFill>
                  <a:srgbClr val="000000"/>
                </a:solidFill>
                <a:effectLst/>
                <a:latin typeface="+mn-lt"/>
                <a:ea typeface="MS Mincho" panose="02020609040205080304" pitchFamily="49" charset="-128"/>
                <a:cs typeface="Times New Roman" panose="02020603050405020304" pitchFamily="18" charset="0"/>
              </a:rPr>
              <a:t>C. Histone methylation is an example of epigenetic modification.</a:t>
            </a:r>
            <a:endParaRPr lang="en-US" sz="21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100" dirty="0">
                <a:solidFill>
                  <a:srgbClr val="000000"/>
                </a:solidFill>
                <a:effectLst/>
                <a:latin typeface="+mn-lt"/>
                <a:ea typeface="MS Mincho" panose="02020609040205080304" pitchFamily="49" charset="-128"/>
                <a:cs typeface="Times New Roman" panose="02020603050405020304" pitchFamily="18" charset="0"/>
              </a:rPr>
              <a:t>D. Histone acetylation is an example of epigenetic modification.</a:t>
            </a:r>
            <a:endParaRPr lang="en-US" sz="21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0"/>
              </a:spcAft>
            </a:pPr>
            <a:r>
              <a:rPr lang="en-US" sz="2100" dirty="0">
                <a:solidFill>
                  <a:srgbClr val="000000"/>
                </a:solidFill>
                <a:effectLst/>
                <a:latin typeface="+mn-lt"/>
                <a:ea typeface="MS Mincho" panose="02020609040205080304" pitchFamily="49" charset="-128"/>
                <a:cs typeface="Times New Roman" panose="02020603050405020304" pitchFamily="18" charset="0"/>
              </a:rPr>
              <a:t>E. DNA methylation is an example of epigenetic modification.</a:t>
            </a:r>
            <a:endParaRPr lang="en-US" sz="21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90487" y="2571750"/>
            <a:ext cx="7365255" cy="657225"/>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8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233134" cy="3770263"/>
          </a:xfrm>
          <a:prstGeom prst="rect">
            <a:avLst/>
          </a:prstGeom>
          <a:noFill/>
        </p:spPr>
        <p:txBody>
          <a:bodyPr wrap="square">
            <a:spAutoFit/>
          </a:bodyPr>
          <a:lstStyle/>
          <a:p>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Which is NOT an example of an epigenetic modification?</a:t>
            </a:r>
          </a:p>
          <a:p>
            <a:endPar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endParaRPr>
          </a:p>
          <a:p>
            <a:pPr marL="458788">
              <a:spcAft>
                <a:spcPts val="600"/>
              </a:spcAft>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A. Histone 3 lysine 27 trimethylation</a:t>
            </a:r>
          </a:p>
          <a:p>
            <a:pPr marL="458788">
              <a:spcAft>
                <a:spcPts val="600"/>
              </a:spcAft>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B. V600E mutation in the BRAF gene</a:t>
            </a:r>
          </a:p>
          <a:p>
            <a:pPr marL="458788">
              <a:spcAft>
                <a:spcPts val="600"/>
              </a:spcAft>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C. DNA CpG island hypermethylation</a:t>
            </a:r>
          </a:p>
          <a:p>
            <a:pPr marL="458788">
              <a:spcAft>
                <a:spcPts val="600"/>
              </a:spcAft>
            </a:pPr>
            <a:r>
              <a:rPr lang="en-US" sz="3200" dirty="0">
                <a:solidFill>
                  <a:schemeClr val="tx1"/>
                </a:solidFill>
                <a:effectLst>
                  <a:outerShdw blurRad="63500" dist="50800" dir="2700000" algn="tl" rotWithShape="0">
                    <a:prstClr val="black">
                      <a:alpha val="40000"/>
                    </a:prstClr>
                  </a:outerShdw>
                </a:effectLst>
                <a:latin typeface="Arial" panose="020B0604020202020204" pitchFamily="34" charset="0"/>
                <a:cs typeface="Arial" panose="020B0604020202020204" pitchFamily="34" charset="0"/>
              </a:rPr>
              <a:t>D. MGMT gene promoter methylation</a:t>
            </a:r>
            <a:endParaRPr lang="en-US" sz="3200" dirty="0"/>
          </a:p>
        </p:txBody>
      </p:sp>
      <p:sp>
        <p:nvSpPr>
          <p:cNvPr id="4" name="Rounded Rectangle 3">
            <a:extLst>
              <a:ext uri="{FF2B5EF4-FFF2-40B4-BE49-F238E27FC236}">
                <a16:creationId xmlns:a16="http://schemas.microsoft.com/office/drawing/2014/main" id="{8D246DF9-08BC-D48D-E62D-81DA6CFDE0AE}"/>
              </a:ext>
            </a:extLst>
          </p:cNvPr>
          <p:cNvSpPr/>
          <p:nvPr/>
        </p:nvSpPr>
        <p:spPr>
          <a:xfrm>
            <a:off x="1140493" y="2571750"/>
            <a:ext cx="6780635" cy="522577"/>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83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36895" cy="4339650"/>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effectLst/>
                <a:latin typeface="+mn-lt"/>
                <a:ea typeface="MS Mincho" panose="02020609040205080304" pitchFamily="49" charset="-128"/>
                <a:cs typeface="Times New Roman" panose="02020603050405020304" pitchFamily="18" charset="0"/>
              </a:rPr>
              <a:t>Radiation-induced cell killing correlates best with the induction of which type of chromosome aberration?</a:t>
            </a:r>
          </a:p>
          <a:p>
            <a:pPr marL="0" marR="0">
              <a:spcBef>
                <a:spcPts val="0"/>
              </a:spcBef>
              <a:spcAft>
                <a:spcPts val="0"/>
              </a:spcAft>
            </a:pPr>
            <a:endParaRPr lang="en-US" sz="2000" dirty="0">
              <a:effectLst/>
              <a:latin typeface="+mn-lt"/>
              <a:ea typeface="MS Mincho" panose="02020609040205080304" pitchFamily="49" charset="-128"/>
              <a:cs typeface="Times New Roman" panose="02020603050405020304" pitchFamily="18" charset="0"/>
            </a:endParaRPr>
          </a:p>
          <a:p>
            <a:pPr marL="460375"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A. terminal deletions</a:t>
            </a:r>
          </a:p>
          <a:p>
            <a:pPr marL="460375"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B. sister chromatid exchanges</a:t>
            </a:r>
          </a:p>
          <a:p>
            <a:pPr marL="460375"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C. reciprocal translocations</a:t>
            </a:r>
          </a:p>
          <a:p>
            <a:pPr marL="460375"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D. inversions</a:t>
            </a:r>
          </a:p>
          <a:p>
            <a:pPr marL="460375"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E. asymmetrical exchange-type aberrations</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29990" y="4348976"/>
            <a:ext cx="6943493" cy="499539"/>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6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031873"/>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600" dirty="0">
                <a:effectLst/>
                <a:latin typeface="+mn-lt"/>
                <a:ea typeface="MS Mincho" panose="02020609040205080304" pitchFamily="49" charset="-128"/>
                <a:cs typeface="Times New Roman" panose="02020603050405020304" pitchFamily="18" charset="0"/>
              </a:rPr>
              <a:t>miRNAs:</a:t>
            </a:r>
            <a:endParaRPr lang="en-US" sz="1800" dirty="0">
              <a:effectLst/>
              <a:latin typeface="+mn-lt"/>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mn-lt"/>
                <a:ea typeface="MS Mincho" panose="02020609040205080304" pitchFamily="49" charset="-128"/>
                <a:cs typeface="Times New Roman" panose="02020603050405020304" pitchFamily="18" charset="0"/>
              </a:rPr>
              <a:t> </a:t>
            </a:r>
          </a:p>
          <a:p>
            <a:pPr marL="457200" marR="0">
              <a:spcBef>
                <a:spcPts val="0"/>
              </a:spcBef>
              <a:spcAft>
                <a:spcPts val="600"/>
              </a:spcAft>
            </a:pPr>
            <a:r>
              <a:rPr lang="en-US" sz="2600" dirty="0">
                <a:effectLst/>
                <a:latin typeface="+mn-lt"/>
                <a:ea typeface="MS Mincho" panose="02020609040205080304" pitchFamily="49" charset="-128"/>
                <a:cs typeface="Times New Roman" panose="02020603050405020304" pitchFamily="18" charset="0"/>
              </a:rPr>
              <a:t>A. bind to and inhibit the replication of target genes </a:t>
            </a:r>
          </a:p>
          <a:p>
            <a:pPr marL="462915">
              <a:spcAft>
                <a:spcPts val="600"/>
              </a:spcAft>
            </a:pPr>
            <a:r>
              <a:rPr lang="en-US" sz="2600" dirty="0">
                <a:effectLst/>
                <a:latin typeface="+mn-lt"/>
                <a:ea typeface="MS Mincho" panose="02020609040205080304" pitchFamily="49" charset="-128"/>
                <a:cs typeface="Times New Roman" panose="02020603050405020304" pitchFamily="18" charset="0"/>
              </a:rPr>
              <a:t>B. stimulate ribosomal and transfer RNA synthesis. </a:t>
            </a:r>
          </a:p>
          <a:p>
            <a:pPr marL="462915">
              <a:spcAft>
                <a:spcPts val="600"/>
              </a:spcAft>
            </a:pPr>
            <a:r>
              <a:rPr lang="en-US" sz="2600" dirty="0">
                <a:effectLst/>
                <a:latin typeface="+mn-lt"/>
                <a:ea typeface="MS Mincho" panose="02020609040205080304" pitchFamily="49" charset="-128"/>
                <a:cs typeface="Times New Roman" panose="02020603050405020304" pitchFamily="18" charset="0"/>
              </a:rPr>
              <a:t>C. average 100 kb in size. 			</a:t>
            </a:r>
          </a:p>
          <a:p>
            <a:pPr marL="462915">
              <a:spcAft>
                <a:spcPts val="600"/>
              </a:spcAft>
            </a:pPr>
            <a:r>
              <a:rPr lang="en-US" sz="2600" dirty="0">
                <a:effectLst/>
                <a:latin typeface="+mn-lt"/>
                <a:ea typeface="MS Mincho" panose="02020609040205080304" pitchFamily="49" charset="-128"/>
                <a:cs typeface="Times New Roman" panose="02020603050405020304" pitchFamily="18" charset="0"/>
              </a:rPr>
              <a:t>D. enhance transcription factor binding to DNA. </a:t>
            </a:r>
            <a:endParaRPr lang="en-US" sz="2600" dirty="0">
              <a:latin typeface="+mn-lt"/>
              <a:ea typeface="MS Mincho" panose="02020609040205080304" pitchFamily="49" charset="-128"/>
              <a:cs typeface="Times New Roman" panose="02020603050405020304" pitchFamily="18" charset="0"/>
            </a:endParaRPr>
          </a:p>
          <a:p>
            <a:pPr marL="462915" marR="0">
              <a:spcBef>
                <a:spcPts val="0"/>
              </a:spcBef>
              <a:spcAft>
                <a:spcPts val="0"/>
              </a:spcAft>
            </a:pPr>
            <a:r>
              <a:rPr lang="en-US" sz="2600" dirty="0">
                <a:effectLst/>
                <a:latin typeface="+mn-lt"/>
                <a:ea typeface="MS Mincho" panose="02020609040205080304" pitchFamily="49" charset="-128"/>
                <a:cs typeface="Times New Roman" panose="02020603050405020304" pitchFamily="18" charset="0"/>
              </a:rPr>
              <a:t>E.</a:t>
            </a:r>
            <a:r>
              <a:rPr lang="en-US" sz="2600" dirty="0">
                <a:effectLst/>
                <a:latin typeface="+mn-lt"/>
                <a:ea typeface="MS Mincho" panose="02020609040205080304" pitchFamily="49" charset="-128"/>
              </a:rPr>
              <a:t> </a:t>
            </a:r>
            <a:r>
              <a:rPr lang="en-US" sz="2600" dirty="0">
                <a:effectLst/>
                <a:latin typeface="+mn-lt"/>
                <a:ea typeface="MS Mincho" panose="02020609040205080304" pitchFamily="49" charset="-128"/>
                <a:cs typeface="Times New Roman" panose="02020603050405020304" pitchFamily="18" charset="0"/>
              </a:rPr>
              <a:t>post-transcriptionally regulate gene expression.</a:t>
            </a:r>
            <a:r>
              <a:rPr lang="en-US" sz="2600" dirty="0">
                <a:effectLst/>
                <a:latin typeface="+mn-lt"/>
              </a:rPr>
              <a:t> </a:t>
            </a:r>
            <a:endParaRPr lang="en-US" sz="2600" i="1" dirty="0">
              <a:effectLst/>
              <a:latin typeface="+mn-lt"/>
              <a:ea typeface="Cambria" panose="020405030504060302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112995" y="4019977"/>
            <a:ext cx="7415107" cy="542986"/>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95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078039"/>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What is the lowest x-ray dose for which a signiﬁcant increase in the number of dicentric chromosome aberrations per cell can be detected?</a:t>
            </a:r>
          </a:p>
          <a:p>
            <a:pPr marL="0" marR="0">
              <a:spcBef>
                <a:spcPts val="0"/>
              </a:spcBef>
              <a:spcAft>
                <a:spcPts val="0"/>
              </a:spcAft>
            </a:pPr>
            <a:endParaRPr lang="en-US" sz="28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600" dirty="0">
                <a:effectLst/>
                <a:latin typeface="+mn-lt"/>
                <a:ea typeface="MS Mincho" panose="02020609040205080304" pitchFamily="49" charset="-128"/>
                <a:cs typeface="Times New Roman" panose="02020603050405020304" pitchFamily="18" charset="0"/>
              </a:rPr>
              <a:t>A. 0.01 </a:t>
            </a:r>
            <a:r>
              <a:rPr lang="en-US" sz="2600" dirty="0" err="1">
                <a:effectLst/>
                <a:latin typeface="+mn-lt"/>
                <a:ea typeface="MS Mincho" panose="02020609040205080304" pitchFamily="49" charset="-128"/>
                <a:cs typeface="Times New Roman" panose="02020603050405020304" pitchFamily="18" charset="0"/>
              </a:rPr>
              <a:t>Gy</a:t>
            </a:r>
            <a:r>
              <a:rPr lang="en-US" sz="2600" dirty="0">
                <a:effectLst/>
                <a:latin typeface="+mn-lt"/>
                <a:ea typeface="MS Mincho" panose="02020609040205080304" pitchFamily="49" charset="-128"/>
                <a:cs typeface="Times New Roman" panose="02020603050405020304" pitchFamily="18" charset="0"/>
              </a:rPr>
              <a:t> (1 </a:t>
            </a:r>
            <a:r>
              <a:rPr lang="en-US" sz="2600" dirty="0" err="1">
                <a:effectLst/>
                <a:latin typeface="+mn-lt"/>
                <a:ea typeface="MS Mincho" panose="02020609040205080304" pitchFamily="49" charset="-128"/>
                <a:cs typeface="Times New Roman" panose="02020603050405020304" pitchFamily="18" charset="0"/>
              </a:rPr>
              <a:t>cGy</a:t>
            </a:r>
            <a:r>
              <a:rPr lang="en-US" sz="2600" dirty="0">
                <a:effectLst/>
                <a:latin typeface="+mn-lt"/>
                <a:ea typeface="MS Mincho" panose="02020609040205080304" pitchFamily="49" charset="-128"/>
                <a:cs typeface="Times New Roman" panose="02020603050405020304" pitchFamily="18" charset="0"/>
              </a:rPr>
              <a:t>)</a:t>
            </a:r>
          </a:p>
          <a:p>
            <a:pPr marL="462915">
              <a:spcAft>
                <a:spcPts val="600"/>
              </a:spcAft>
            </a:pPr>
            <a:r>
              <a:rPr lang="en-US" sz="2600" dirty="0">
                <a:effectLst/>
                <a:latin typeface="+mn-lt"/>
                <a:ea typeface="MS Mincho" panose="02020609040205080304" pitchFamily="49" charset="-128"/>
                <a:cs typeface="Times New Roman" panose="02020603050405020304" pitchFamily="18" charset="0"/>
              </a:rPr>
              <a:t>B. 0.1 </a:t>
            </a:r>
            <a:r>
              <a:rPr lang="en-US" sz="2600" dirty="0" err="1">
                <a:effectLst/>
                <a:latin typeface="+mn-lt"/>
                <a:ea typeface="MS Mincho" panose="02020609040205080304" pitchFamily="49" charset="-128"/>
                <a:cs typeface="Times New Roman" panose="02020603050405020304" pitchFamily="18" charset="0"/>
              </a:rPr>
              <a:t>Gy</a:t>
            </a:r>
            <a:r>
              <a:rPr lang="en-US" sz="2600" dirty="0">
                <a:effectLst/>
                <a:latin typeface="+mn-lt"/>
                <a:ea typeface="MS Mincho" panose="02020609040205080304" pitchFamily="49" charset="-128"/>
                <a:cs typeface="Times New Roman" panose="02020603050405020304" pitchFamily="18" charset="0"/>
              </a:rPr>
              <a:t> (10 </a:t>
            </a:r>
            <a:r>
              <a:rPr lang="en-US" sz="2600" dirty="0" err="1">
                <a:effectLst/>
                <a:latin typeface="+mn-lt"/>
                <a:ea typeface="MS Mincho" panose="02020609040205080304" pitchFamily="49" charset="-128"/>
                <a:cs typeface="Times New Roman" panose="02020603050405020304" pitchFamily="18" charset="0"/>
              </a:rPr>
              <a:t>cGy</a:t>
            </a:r>
            <a:r>
              <a:rPr lang="en-US" sz="2600" dirty="0">
                <a:effectLst/>
                <a:latin typeface="+mn-lt"/>
                <a:ea typeface="MS Mincho" panose="02020609040205080304" pitchFamily="49" charset="-128"/>
                <a:cs typeface="Times New Roman" panose="02020603050405020304" pitchFamily="18" charset="0"/>
              </a:rPr>
              <a:t>)</a:t>
            </a:r>
          </a:p>
          <a:p>
            <a:pPr marL="462915">
              <a:spcAft>
                <a:spcPts val="600"/>
              </a:spcAft>
            </a:pPr>
            <a:r>
              <a:rPr lang="en-US" sz="2600" dirty="0">
                <a:effectLst/>
                <a:latin typeface="+mn-lt"/>
                <a:ea typeface="MS Mincho" panose="02020609040205080304" pitchFamily="49" charset="-128"/>
                <a:cs typeface="Times New Roman" panose="02020603050405020304" pitchFamily="18" charset="0"/>
              </a:rPr>
              <a:t>C. 1 </a:t>
            </a:r>
            <a:r>
              <a:rPr lang="en-US" sz="2600" dirty="0" err="1">
                <a:effectLst/>
                <a:latin typeface="+mn-lt"/>
                <a:ea typeface="MS Mincho" panose="02020609040205080304" pitchFamily="49" charset="-128"/>
                <a:cs typeface="Times New Roman" panose="02020603050405020304" pitchFamily="18" charset="0"/>
              </a:rPr>
              <a:t>Gy</a:t>
            </a:r>
            <a:r>
              <a:rPr lang="en-US" sz="2600" dirty="0">
                <a:effectLst/>
                <a:latin typeface="+mn-lt"/>
                <a:ea typeface="MS Mincho" panose="02020609040205080304" pitchFamily="49" charset="-128"/>
                <a:cs typeface="Times New Roman" panose="02020603050405020304" pitchFamily="18" charset="0"/>
              </a:rPr>
              <a:t> (100 </a:t>
            </a:r>
            <a:r>
              <a:rPr lang="en-US" sz="2600" dirty="0" err="1">
                <a:effectLst/>
                <a:latin typeface="+mn-lt"/>
                <a:ea typeface="MS Mincho" panose="02020609040205080304" pitchFamily="49" charset="-128"/>
                <a:cs typeface="Times New Roman" panose="02020603050405020304" pitchFamily="18" charset="0"/>
              </a:rPr>
              <a:t>cGy</a:t>
            </a:r>
            <a:r>
              <a:rPr lang="en-US" sz="2600" dirty="0">
                <a:effectLst/>
                <a:latin typeface="+mn-lt"/>
                <a:ea typeface="MS Mincho" panose="02020609040205080304" pitchFamily="49" charset="-128"/>
                <a:cs typeface="Times New Roman" panose="02020603050405020304" pitchFamily="18" charset="0"/>
              </a:rPr>
              <a:t>)</a:t>
            </a:r>
          </a:p>
          <a:p>
            <a:pPr marL="462915">
              <a:spcAft>
                <a:spcPts val="600"/>
              </a:spcAft>
            </a:pPr>
            <a:r>
              <a:rPr lang="en-US" sz="2600" dirty="0">
                <a:effectLst/>
                <a:latin typeface="+mn-lt"/>
                <a:ea typeface="MS Mincho" panose="02020609040205080304" pitchFamily="49" charset="-128"/>
                <a:cs typeface="Times New Roman" panose="02020603050405020304" pitchFamily="18" charset="0"/>
              </a:rPr>
              <a:t>D. 10 </a:t>
            </a:r>
            <a:r>
              <a:rPr lang="en-US" sz="2600" dirty="0" err="1">
                <a:effectLst/>
                <a:latin typeface="+mn-lt"/>
                <a:ea typeface="MS Mincho" panose="02020609040205080304" pitchFamily="49" charset="-128"/>
                <a:cs typeface="Times New Roman" panose="02020603050405020304" pitchFamily="18" charset="0"/>
              </a:rPr>
              <a:t>Gy</a:t>
            </a:r>
            <a:r>
              <a:rPr lang="en-US" sz="2600" dirty="0">
                <a:effectLst/>
                <a:latin typeface="+mn-lt"/>
                <a:ea typeface="MS Mincho" panose="02020609040205080304" pitchFamily="49" charset="-128"/>
                <a:cs typeface="Times New Roman" panose="02020603050405020304" pitchFamily="18" charset="0"/>
              </a:rPr>
              <a:t> (1,000 </a:t>
            </a:r>
            <a:r>
              <a:rPr lang="en-US" sz="2600" dirty="0" err="1">
                <a:effectLst/>
                <a:latin typeface="+mn-lt"/>
                <a:ea typeface="MS Mincho" panose="02020609040205080304" pitchFamily="49" charset="-128"/>
                <a:cs typeface="Times New Roman" panose="02020603050405020304" pitchFamily="18" charset="0"/>
              </a:rPr>
              <a:t>cGy</a:t>
            </a:r>
            <a:r>
              <a:rPr lang="en-US" sz="2600" dirty="0">
                <a:effectLst/>
                <a:latin typeface="+mn-lt"/>
                <a:ea typeface="MS Mincho" panose="02020609040205080304" pitchFamily="49" charset="-128"/>
                <a:cs typeface="Times New Roman" panose="02020603050405020304" pitchFamily="18" charset="0"/>
              </a:rPr>
              <a:t>)</a:t>
            </a:r>
            <a:endParaRPr lang="en-US" sz="26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109099" y="3204179"/>
            <a:ext cx="2835667" cy="365281"/>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24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a:extLst>
            <a:ext uri="{FF2B5EF4-FFF2-40B4-BE49-F238E27FC236}">
              <a16:creationId xmlns:a16="http://schemas.microsoft.com/office/drawing/2014/main" id="{B8B6B576-7794-D0E4-6988-66CCEFDE11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88E5E7C-1832-5D44-286C-F33853EFFA3D}"/>
              </a:ext>
            </a:extLst>
          </p:cNvPr>
          <p:cNvSpPr txBox="1"/>
          <p:nvPr/>
        </p:nvSpPr>
        <p:spPr>
          <a:xfrm>
            <a:off x="615898" y="508865"/>
            <a:ext cx="8065986" cy="4078039"/>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effectLst/>
                <a:latin typeface="+mn-lt"/>
                <a:ea typeface="MS Mincho" panose="02020609040205080304" pitchFamily="49" charset="-128"/>
                <a:cs typeface="Times New Roman" panose="02020603050405020304" pitchFamily="18" charset="0"/>
              </a:rPr>
              <a:t>Which type of chromatid aberration interferes with mitosis and causes prompt cell death?</a:t>
            </a:r>
          </a:p>
          <a:p>
            <a:pPr marL="0" marR="0">
              <a:spcBef>
                <a:spcPts val="0"/>
              </a:spcBef>
              <a:spcAft>
                <a:spcPts val="0"/>
              </a:spcAft>
            </a:pPr>
            <a:endParaRPr lang="en-US" sz="28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3000" dirty="0">
                <a:effectLst/>
                <a:latin typeface="+mn-lt"/>
                <a:ea typeface="MS Mincho" panose="02020609040205080304" pitchFamily="49" charset="-128"/>
                <a:cs typeface="Times New Roman" panose="02020603050405020304" pitchFamily="18" charset="0"/>
              </a:rPr>
              <a:t>A. acentric fragment </a:t>
            </a:r>
          </a:p>
          <a:p>
            <a:pPr marL="462915">
              <a:spcAft>
                <a:spcPts val="600"/>
              </a:spcAft>
            </a:pPr>
            <a:r>
              <a:rPr lang="en-US" sz="3000" dirty="0">
                <a:effectLst/>
                <a:latin typeface="+mn-lt"/>
                <a:ea typeface="MS Mincho" panose="02020609040205080304" pitchFamily="49" charset="-128"/>
                <a:cs typeface="Times New Roman" panose="02020603050405020304" pitchFamily="18" charset="0"/>
              </a:rPr>
              <a:t>B. anaphase bridge </a:t>
            </a:r>
          </a:p>
          <a:p>
            <a:pPr marL="462915">
              <a:spcAft>
                <a:spcPts val="600"/>
              </a:spcAft>
            </a:pPr>
            <a:r>
              <a:rPr lang="en-US" sz="3000" dirty="0">
                <a:effectLst/>
                <a:latin typeface="+mn-lt"/>
                <a:ea typeface="MS Mincho" panose="02020609040205080304" pitchFamily="49" charset="-128"/>
                <a:cs typeface="Times New Roman" panose="02020603050405020304" pitchFamily="18" charset="0"/>
              </a:rPr>
              <a:t>C. dicentric </a:t>
            </a:r>
          </a:p>
          <a:p>
            <a:pPr marL="462915">
              <a:spcAft>
                <a:spcPts val="600"/>
              </a:spcAft>
            </a:pPr>
            <a:r>
              <a:rPr lang="en-US" sz="3000" dirty="0">
                <a:effectLst/>
                <a:latin typeface="+mn-lt"/>
                <a:ea typeface="MS Mincho" panose="02020609040205080304" pitchFamily="49" charset="-128"/>
                <a:cs typeface="Times New Roman" panose="02020603050405020304" pitchFamily="18" charset="0"/>
              </a:rPr>
              <a:t>D. terminal deletion</a:t>
            </a:r>
            <a:endParaRPr lang="en-US" sz="30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2322B74F-84D7-160A-584E-D2C2001FE693}"/>
              </a:ext>
            </a:extLst>
          </p:cNvPr>
          <p:cNvSpPr/>
          <p:nvPr/>
        </p:nvSpPr>
        <p:spPr>
          <a:xfrm>
            <a:off x="1109099" y="3026420"/>
            <a:ext cx="3381981" cy="420787"/>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77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a:extLst>
            <a:ext uri="{FF2B5EF4-FFF2-40B4-BE49-F238E27FC236}">
              <a16:creationId xmlns:a16="http://schemas.microsoft.com/office/drawing/2014/main" id="{F36DB6F3-ED2B-0D38-0D1F-FAFBDFA271C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870BDD0-10A9-F9FD-080A-2C95D15177F4}"/>
              </a:ext>
            </a:extLst>
          </p:cNvPr>
          <p:cNvSpPr txBox="1"/>
          <p:nvPr/>
        </p:nvSpPr>
        <p:spPr>
          <a:xfrm>
            <a:off x="615898" y="508865"/>
            <a:ext cx="8065986" cy="4124206"/>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effectLst/>
                <a:latin typeface="+mn-lt"/>
                <a:ea typeface="MS Mincho" panose="02020609040205080304" pitchFamily="49" charset="-128"/>
                <a:cs typeface="Times New Roman" panose="02020603050405020304" pitchFamily="18" charset="0"/>
              </a:rPr>
              <a:t>Which type of chromosome aberration can be detected 20 years after irradiation?</a:t>
            </a:r>
          </a:p>
          <a:p>
            <a:pPr marL="0" marR="0">
              <a:spcBef>
                <a:spcPts val="0"/>
              </a:spcBef>
              <a:spcAft>
                <a:spcPts val="0"/>
              </a:spcAft>
            </a:pPr>
            <a:endParaRPr lang="en-US" sz="28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3000" dirty="0">
                <a:effectLst/>
                <a:latin typeface="+mn-lt"/>
                <a:ea typeface="MS Mincho" panose="02020609040205080304" pitchFamily="49" charset="-128"/>
                <a:cs typeface="Times New Roman" panose="02020603050405020304" pitchFamily="18" charset="0"/>
              </a:rPr>
              <a:t>A. anaphase bridge</a:t>
            </a:r>
          </a:p>
          <a:p>
            <a:pPr marL="457200" marR="0">
              <a:spcBef>
                <a:spcPts val="0"/>
              </a:spcBef>
              <a:spcAft>
                <a:spcPts val="600"/>
              </a:spcAft>
            </a:pPr>
            <a:r>
              <a:rPr lang="en-US" sz="3000" dirty="0">
                <a:effectLst/>
                <a:latin typeface="+mn-lt"/>
                <a:ea typeface="MS Mincho" panose="02020609040205080304" pitchFamily="49" charset="-128"/>
                <a:cs typeface="Times New Roman" panose="02020603050405020304" pitchFamily="18" charset="0"/>
              </a:rPr>
              <a:t>B. dicentric </a:t>
            </a:r>
          </a:p>
          <a:p>
            <a:pPr marL="462915">
              <a:spcAft>
                <a:spcPts val="600"/>
              </a:spcAft>
            </a:pPr>
            <a:r>
              <a:rPr lang="en-US" sz="3000" dirty="0">
                <a:effectLst/>
                <a:latin typeface="+mn-lt"/>
                <a:ea typeface="MS Mincho" panose="02020609040205080304" pitchFamily="49" charset="-128"/>
                <a:cs typeface="Times New Roman" panose="02020603050405020304" pitchFamily="18" charset="0"/>
              </a:rPr>
              <a:t>C. micronuclei</a:t>
            </a:r>
          </a:p>
          <a:p>
            <a:pPr marL="462915">
              <a:spcAft>
                <a:spcPts val="600"/>
              </a:spcAft>
            </a:pPr>
            <a:r>
              <a:rPr lang="en-US" sz="3000" dirty="0">
                <a:effectLst/>
                <a:latin typeface="+mn-lt"/>
                <a:ea typeface="MS Mincho" panose="02020609040205080304" pitchFamily="49" charset="-128"/>
                <a:cs typeface="Times New Roman" panose="02020603050405020304" pitchFamily="18" charset="0"/>
              </a:rPr>
              <a:t>D. reciprocal translocation</a:t>
            </a:r>
          </a:p>
          <a:p>
            <a:pPr marL="462915">
              <a:spcAft>
                <a:spcPts val="600"/>
              </a:spcAft>
            </a:pPr>
            <a:r>
              <a:rPr lang="en-US" sz="3000" dirty="0">
                <a:effectLst/>
                <a:latin typeface="+mn-lt"/>
                <a:ea typeface="MS Mincho" panose="02020609040205080304" pitchFamily="49" charset="-128"/>
                <a:cs typeface="Times New Roman" panose="02020603050405020304" pitchFamily="18" charset="0"/>
              </a:rPr>
              <a:t>E. terminal deletion</a:t>
            </a:r>
            <a:endParaRPr lang="en-US" sz="30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FDE68D3E-F72A-DC53-31A5-ABA1E601CED5}"/>
              </a:ext>
            </a:extLst>
          </p:cNvPr>
          <p:cNvSpPr/>
          <p:nvPr/>
        </p:nvSpPr>
        <p:spPr>
          <a:xfrm>
            <a:off x="1133374" y="3608113"/>
            <a:ext cx="4458222" cy="420787"/>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52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543708" y="532928"/>
            <a:ext cx="8351639" cy="4339650"/>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200"/>
              </a:spcAft>
            </a:pPr>
            <a:r>
              <a:rPr lang="en-US" sz="3200" dirty="0">
                <a:effectLst/>
                <a:latin typeface="+mn-lt"/>
                <a:ea typeface="MS Mincho" panose="02020609040205080304" pitchFamily="49" charset="-128"/>
                <a:cs typeface="Times New Roman" panose="02020603050405020304" pitchFamily="18" charset="0"/>
              </a:rPr>
              <a:t>Which does NOT routinely lead to oncogene activation?</a:t>
            </a:r>
            <a:endParaRPr lang="en-US" sz="2800" dirty="0">
              <a:effectLst/>
              <a:latin typeface="+mn-lt"/>
              <a:ea typeface="MS Mincho" panose="02020609040205080304" pitchFamily="49" charset="-128"/>
              <a:cs typeface="Times New Roman" panose="02020603050405020304" pitchFamily="18" charset="0"/>
            </a:endParaRPr>
          </a:p>
          <a:p>
            <a:pPr marL="4000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A. gene amplification</a:t>
            </a:r>
          </a:p>
          <a:p>
            <a:pPr marL="4000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B. chromosomal translocation</a:t>
            </a:r>
          </a:p>
          <a:p>
            <a:pPr marL="4000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C. chromosomal deletion</a:t>
            </a:r>
          </a:p>
          <a:p>
            <a:pPr marL="4000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D. overexpression of miRNAs</a:t>
            </a:r>
          </a:p>
          <a:p>
            <a:pPr marL="400050" marR="0">
              <a:spcBef>
                <a:spcPts val="0"/>
              </a:spcBef>
              <a:spcAft>
                <a:spcPts val="0"/>
              </a:spcAft>
            </a:pPr>
            <a:r>
              <a:rPr lang="en-US" sz="3200" dirty="0">
                <a:effectLst/>
                <a:latin typeface="+mn-lt"/>
                <a:ea typeface="MS Mincho" panose="02020609040205080304" pitchFamily="49" charset="-128"/>
                <a:cs typeface="Times New Roman" panose="02020603050405020304" pitchFamily="18" charset="0"/>
              </a:rPr>
              <a:t>E. point mutation</a:t>
            </a: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endParaRPr kumimoji="0" lang="en-US" sz="2200" b="0" i="0" u="none" strike="noStrike" kern="0" cap="none" spc="0" normalizeH="0" baseline="0" noProof="0" dirty="0">
              <a:ln>
                <a:noFill/>
              </a:ln>
              <a:solidFill>
                <a:srgbClr val="000000"/>
              </a:solidFill>
              <a:effectLst/>
              <a:uLnTx/>
              <a:uFillTx/>
              <a:latin typeface="+mn-lt"/>
              <a:cs typeface="Arial"/>
              <a:sym typeface="Arial"/>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10194" y="2886633"/>
            <a:ext cx="4563292" cy="413916"/>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1683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708981"/>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2600" dirty="0">
                <a:effectLst/>
                <a:latin typeface="+mn-lt"/>
                <a:ea typeface="MS Mincho" panose="02020609040205080304" pitchFamily="49" charset="-128"/>
                <a:cs typeface="Times New Roman" panose="02020603050405020304" pitchFamily="18" charset="0"/>
              </a:rPr>
              <a:t>Which statement concerning chromosome aberrations is TRUE?</a:t>
            </a:r>
            <a:endParaRPr lang="en-US" sz="1800" dirty="0">
              <a:effectLst/>
              <a:latin typeface="+mn-lt"/>
              <a:ea typeface="MS Mincho" panose="02020609040205080304" pitchFamily="49" charset="-128"/>
              <a:cs typeface="Times New Roman" panose="02020603050405020304" pitchFamily="18" charset="0"/>
            </a:endParaRPr>
          </a:p>
          <a:p>
            <a:pPr marL="0" marR="0">
              <a:spcBef>
                <a:spcPts val="0"/>
              </a:spcBef>
              <a:spcAft>
                <a:spcPts val="0"/>
              </a:spcAft>
            </a:pPr>
            <a:endParaRPr lang="en-US" sz="1800" dirty="0">
              <a:effectLst/>
              <a:latin typeface="+mn-lt"/>
              <a:ea typeface="MS Mincho" panose="02020609040205080304" pitchFamily="49" charset="-128"/>
              <a:cs typeface="Times New Roman" panose="02020603050405020304" pitchFamily="18" charset="0"/>
            </a:endParaRPr>
          </a:p>
          <a:p>
            <a:pPr marL="346075" marR="0">
              <a:spcBef>
                <a:spcPts val="0"/>
              </a:spcBef>
              <a:spcAft>
                <a:spcPts val="600"/>
              </a:spcAft>
            </a:pPr>
            <a:r>
              <a:rPr lang="en-US" sz="2000" dirty="0">
                <a:effectLst/>
                <a:latin typeface="+mn-lt"/>
                <a:ea typeface="MS Mincho" panose="02020609040205080304" pitchFamily="49" charset="-128"/>
                <a:cs typeface="Times New Roman" panose="02020603050405020304" pitchFamily="18" charset="0"/>
              </a:rPr>
              <a:t>A. The formation of terminal deletions follows an exponential dose response.</a:t>
            </a:r>
          </a:p>
          <a:p>
            <a:pPr marL="346075" marR="0">
              <a:spcBef>
                <a:spcPts val="0"/>
              </a:spcBef>
              <a:spcAft>
                <a:spcPts val="600"/>
              </a:spcAft>
            </a:pPr>
            <a:r>
              <a:rPr lang="en-US" sz="2000" dirty="0">
                <a:effectLst/>
                <a:latin typeface="+mn-lt"/>
                <a:ea typeface="MS Mincho" panose="02020609040205080304" pitchFamily="49" charset="-128"/>
                <a:cs typeface="Times New Roman" panose="02020603050405020304" pitchFamily="18" charset="0"/>
              </a:rPr>
              <a:t>B. A translocation is an asymmetric type of chromosome aberration.</a:t>
            </a:r>
          </a:p>
          <a:p>
            <a:pPr marL="346075" marR="0">
              <a:spcBef>
                <a:spcPts val="0"/>
              </a:spcBef>
              <a:spcAft>
                <a:spcPts val="600"/>
              </a:spcAft>
            </a:pPr>
            <a:r>
              <a:rPr lang="en-US" sz="2000" dirty="0">
                <a:effectLst/>
                <a:latin typeface="+mn-lt"/>
                <a:ea typeface="MS Mincho" panose="02020609040205080304" pitchFamily="49" charset="-128"/>
                <a:cs typeface="Times New Roman" panose="02020603050405020304" pitchFamily="18" charset="0"/>
              </a:rPr>
              <a:t>C. The number of dicentric chromosomes remains relatively constant over time.</a:t>
            </a:r>
          </a:p>
          <a:p>
            <a:pPr marL="346075" marR="0">
              <a:spcBef>
                <a:spcPts val="0"/>
              </a:spcBef>
              <a:spcAft>
                <a:spcPts val="600"/>
              </a:spcAft>
            </a:pPr>
            <a:r>
              <a:rPr lang="en-US" sz="2000" dirty="0">
                <a:effectLst/>
                <a:latin typeface="+mn-lt"/>
                <a:ea typeface="MS Mincho" panose="02020609040205080304" pitchFamily="49" charset="-128"/>
                <a:cs typeface="Times New Roman" panose="02020603050405020304" pitchFamily="18" charset="0"/>
              </a:rPr>
              <a:t>D. Spectral karyotyping can detect stable chromosome aberrations decades after irradiation.</a:t>
            </a:r>
          </a:p>
          <a:p>
            <a:pPr marL="346075" marR="0">
              <a:spcBef>
                <a:spcPts val="0"/>
              </a:spcBef>
              <a:spcAft>
                <a:spcPts val="0"/>
              </a:spcAft>
            </a:pPr>
            <a:r>
              <a:rPr lang="en-US" sz="2000" dirty="0">
                <a:latin typeface="+mn-lt"/>
                <a:ea typeface="MS Mincho" panose="02020609040205080304" pitchFamily="49" charset="-128"/>
                <a:cs typeface="Times New Roman" panose="02020603050405020304" pitchFamily="18" charset="0"/>
              </a:rPr>
              <a:t>E. The minimum dose that can be reliably estimated by scoring dicentrics is approximately 2 </a:t>
            </a:r>
            <a:r>
              <a:rPr lang="en-US" sz="2000" dirty="0" err="1">
                <a:latin typeface="+mn-lt"/>
                <a:ea typeface="MS Mincho" panose="02020609040205080304" pitchFamily="49" charset="-128"/>
                <a:cs typeface="Times New Roman" panose="02020603050405020304" pitchFamily="18" charset="0"/>
              </a:rPr>
              <a:t>Gy</a:t>
            </a:r>
            <a:r>
              <a:rPr lang="en-US" sz="2000" dirty="0">
                <a:latin typeface="+mn-lt"/>
                <a:ea typeface="MS Mincho" panose="02020609040205080304" pitchFamily="49" charset="-128"/>
                <a:cs typeface="Times New Roman" panose="02020603050405020304" pitchFamily="18" charset="0"/>
              </a:rPr>
              <a:t>.</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976421" y="3679902"/>
            <a:ext cx="7596286" cy="60960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84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6FA9DC"/>
        </a:solidFill>
        <a:effectLst/>
      </p:bgPr>
    </p:bg>
    <p:spTree>
      <p:nvGrpSpPr>
        <p:cNvPr id="1" name="Shape 70"/>
        <p:cNvGrpSpPr/>
        <p:nvPr/>
      </p:nvGrpSpPr>
      <p:grpSpPr>
        <a:xfrm>
          <a:off x="0" y="0"/>
          <a:ext cx="0" cy="0"/>
          <a:chOff x="0" y="0"/>
          <a:chExt cx="0" cy="0"/>
        </a:xfrm>
      </p:grpSpPr>
      <p:sp>
        <p:nvSpPr>
          <p:cNvPr id="2" name="TextBox 1">
            <a:extLst>
              <a:ext uri="{FF2B5EF4-FFF2-40B4-BE49-F238E27FC236}">
                <a16:creationId xmlns:a16="http://schemas.microsoft.com/office/drawing/2014/main" id="{960084F7-6759-5153-0AF9-D9F9F4B03411}"/>
              </a:ext>
            </a:extLst>
          </p:cNvPr>
          <p:cNvSpPr txBox="1"/>
          <p:nvPr/>
        </p:nvSpPr>
        <p:spPr>
          <a:xfrm>
            <a:off x="457200" y="493226"/>
            <a:ext cx="3130062" cy="307777"/>
          </a:xfrm>
          <a:prstGeom prst="rect">
            <a:avLst/>
          </a:prstGeom>
          <a:noFill/>
        </p:spPr>
        <p:txBody>
          <a:bodyPr wrap="square">
            <a:spAutoFit/>
          </a:bodyPr>
          <a:lstStyle/>
          <a:p>
            <a:pPr marL="7938">
              <a:spcAft>
                <a:spcPts val="1200"/>
              </a:spcAft>
            </a:pPr>
            <a:r>
              <a:rPr lang="en-US" dirty="0">
                <a:solidFill>
                  <a:schemeClr val="tx1"/>
                </a:solidFill>
                <a:latin typeface="+mn-lt"/>
                <a:ea typeface="MS Mincho" panose="02020609040205080304" pitchFamily="49" charset="-128"/>
                <a:cs typeface="Times New Roman" panose="02020603050405020304" pitchFamily="18" charset="0"/>
              </a:rPr>
              <a:t>Mechanisms of Cell Death</a:t>
            </a:r>
            <a:endParaRPr lang="en-US" sz="1400" dirty="0">
              <a:solidFill>
                <a:schemeClr val="tx1"/>
              </a:solidFill>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219334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36895" cy="3708708"/>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effectLst/>
                <a:latin typeface="+mn-lt"/>
                <a:ea typeface="MS Mincho" panose="02020609040205080304" pitchFamily="49" charset="-128"/>
                <a:cs typeface="Times New Roman" panose="02020603050405020304" pitchFamily="18" charset="0"/>
              </a:rPr>
              <a:t>From the perspective of a radiobiologist, "cell death" means:</a:t>
            </a:r>
          </a:p>
          <a:p>
            <a:pPr marL="0"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 </a:t>
            </a:r>
          </a:p>
          <a:p>
            <a:pPr marL="457200" marR="0">
              <a:spcBef>
                <a:spcPts val="0"/>
              </a:spcBef>
              <a:spcAft>
                <a:spcPts val="600"/>
              </a:spcAft>
            </a:pPr>
            <a:r>
              <a:rPr lang="en-US" sz="3200" cap="all" dirty="0">
                <a:effectLst/>
                <a:latin typeface="+mn-lt"/>
                <a:ea typeface="MS Mincho" panose="02020609040205080304" pitchFamily="49" charset="-128"/>
                <a:cs typeface="Times New Roman" panose="02020603050405020304" pitchFamily="18" charset="0"/>
              </a:rPr>
              <a:t>a</a:t>
            </a:r>
            <a:r>
              <a:rPr lang="en-US" sz="3200" dirty="0">
                <a:effectLst/>
                <a:latin typeface="+mn-lt"/>
                <a:ea typeface="MS Mincho" panose="02020609040205080304" pitchFamily="49" charset="-128"/>
                <a:cs typeface="Times New Roman" panose="02020603050405020304" pitchFamily="18" charset="0"/>
              </a:rPr>
              <a:t>. cessation of metabolic activity.</a:t>
            </a:r>
          </a:p>
          <a:p>
            <a:pPr marL="457200" marR="0">
              <a:spcBef>
                <a:spcPts val="0"/>
              </a:spcBef>
              <a:spcAft>
                <a:spcPts val="600"/>
              </a:spcAft>
            </a:pPr>
            <a:r>
              <a:rPr lang="en-US" sz="3200" cap="all" dirty="0">
                <a:effectLst/>
                <a:latin typeface="+mn-lt"/>
                <a:ea typeface="MS Mincho" panose="02020609040205080304" pitchFamily="49" charset="-128"/>
                <a:cs typeface="Times New Roman" panose="02020603050405020304" pitchFamily="18" charset="0"/>
              </a:rPr>
              <a:t>b</a:t>
            </a:r>
            <a:r>
              <a:rPr lang="en-US" sz="3200" dirty="0">
                <a:effectLst/>
                <a:latin typeface="+mn-lt"/>
                <a:ea typeface="MS Mincho" panose="02020609040205080304" pitchFamily="49" charset="-128"/>
                <a:cs typeface="Times New Roman" panose="02020603050405020304" pitchFamily="18" charset="0"/>
              </a:rPr>
              <a:t>. loss of membrane integrity.</a:t>
            </a:r>
          </a:p>
          <a:p>
            <a:pPr marL="457200" marR="0">
              <a:spcBef>
                <a:spcPts val="0"/>
              </a:spcBef>
              <a:spcAft>
                <a:spcPts val="600"/>
              </a:spcAft>
            </a:pPr>
            <a:r>
              <a:rPr lang="en-US" sz="3200" cap="all" dirty="0">
                <a:effectLst/>
                <a:latin typeface="+mn-lt"/>
                <a:ea typeface="MS Mincho" panose="02020609040205080304" pitchFamily="49" charset="-128"/>
                <a:cs typeface="Times New Roman" panose="02020603050405020304" pitchFamily="18" charset="0"/>
              </a:rPr>
              <a:t>c</a:t>
            </a:r>
            <a:r>
              <a:rPr lang="en-US" sz="3200" dirty="0">
                <a:effectLst/>
                <a:latin typeface="+mn-lt"/>
                <a:ea typeface="MS Mincho" panose="02020609040205080304" pitchFamily="49" charset="-128"/>
                <a:cs typeface="Times New Roman" panose="02020603050405020304" pitchFamily="18" charset="0"/>
              </a:rPr>
              <a:t>. loss of clonogenicity.			</a:t>
            </a:r>
          </a:p>
          <a:p>
            <a:pPr marL="457200" marR="0">
              <a:spcBef>
                <a:spcPts val="0"/>
              </a:spcBef>
              <a:spcAft>
                <a:spcPts val="0"/>
              </a:spcAft>
            </a:pPr>
            <a:r>
              <a:rPr lang="en-US" sz="3200" cap="all" dirty="0">
                <a:effectLst/>
                <a:latin typeface="+mn-lt"/>
                <a:ea typeface="MS Mincho" panose="02020609040205080304" pitchFamily="49" charset="-128"/>
                <a:cs typeface="Times New Roman" panose="02020603050405020304" pitchFamily="18" charset="0"/>
              </a:rPr>
              <a:t>d</a:t>
            </a:r>
            <a:r>
              <a:rPr lang="en-US" sz="3200" dirty="0">
                <a:effectLst/>
                <a:latin typeface="+mn-lt"/>
                <a:ea typeface="MS Mincho" panose="02020609040205080304" pitchFamily="49" charset="-128"/>
                <a:cs typeface="Times New Roman" panose="02020603050405020304" pitchFamily="18" charset="0"/>
              </a:rPr>
              <a:t>. cessation of cell cycle transit.</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00319" y="3126658"/>
            <a:ext cx="4376249" cy="481782"/>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80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233134" cy="3954929"/>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6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The initiation of necroptosis requires the kinase activity of:</a:t>
            </a:r>
          </a:p>
          <a:p>
            <a:pPr marL="0" marR="0">
              <a:spcBef>
                <a:spcPts val="0"/>
              </a:spcBef>
              <a:spcAft>
                <a:spcPts val="0"/>
              </a:spcAft>
            </a:pPr>
            <a:r>
              <a:rPr lang="en-US" sz="36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 </a:t>
            </a:r>
          </a:p>
          <a:p>
            <a:pPr marL="342900" marR="0">
              <a:spcBef>
                <a:spcPts val="0"/>
              </a:spcBef>
              <a:spcAft>
                <a:spcPts val="600"/>
              </a:spcAft>
            </a:pPr>
            <a:r>
              <a:rPr lang="en-US" sz="32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A. ATM</a:t>
            </a:r>
          </a:p>
          <a:p>
            <a:pPr marL="342900" marR="0">
              <a:spcBef>
                <a:spcPts val="0"/>
              </a:spcBef>
              <a:spcAft>
                <a:spcPts val="600"/>
              </a:spcAft>
            </a:pPr>
            <a:r>
              <a:rPr lang="en-US" sz="32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B. DNA-PK</a:t>
            </a:r>
            <a:endParaRPr lang="en-US" sz="3200" dirty="0">
              <a:uFill>
                <a:solidFill>
                  <a:srgbClr val="000000"/>
                </a:solidFill>
              </a:uFill>
              <a:latin typeface="+mn-lt"/>
              <a:ea typeface="Arial Unicode MS" panose="020B0604020202020204" pitchFamily="34" charset="-128"/>
              <a:cs typeface="Arial Unicode MS" panose="020B0604020202020204" pitchFamily="34" charset="-128"/>
            </a:endParaRPr>
          </a:p>
          <a:p>
            <a:pPr marL="342900" marR="0">
              <a:spcBef>
                <a:spcPts val="0"/>
              </a:spcBef>
              <a:spcAft>
                <a:spcPts val="600"/>
              </a:spcAft>
            </a:pPr>
            <a:r>
              <a:rPr lang="en-US" sz="32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C. RIP1</a:t>
            </a:r>
            <a:endParaRPr lang="en-US" sz="3200" dirty="0">
              <a:uFill>
                <a:solidFill>
                  <a:srgbClr val="000000"/>
                </a:solidFill>
              </a:uFill>
              <a:latin typeface="+mn-lt"/>
              <a:ea typeface="Arial Unicode MS" panose="020B0604020202020204" pitchFamily="34" charset="-128"/>
              <a:cs typeface="Arial Unicode MS" panose="020B0604020202020204" pitchFamily="34" charset="-128"/>
            </a:endParaRPr>
          </a:p>
          <a:p>
            <a:pPr marL="342900" marR="0">
              <a:spcBef>
                <a:spcPts val="0"/>
              </a:spcBef>
              <a:spcAft>
                <a:spcPts val="0"/>
              </a:spcAft>
            </a:pPr>
            <a:r>
              <a:rPr lang="en-US" sz="3200" dirty="0">
                <a:solidFill>
                  <a:srgbClr val="000000"/>
                </a:solidFill>
                <a:effectLst/>
                <a:latin typeface="+mn-lt"/>
                <a:ea typeface="Arial Unicode MS" panose="020B0604020202020204" pitchFamily="34" charset="-128"/>
                <a:cs typeface="Arial Unicode MS" panose="020B0604020202020204" pitchFamily="34" charset="-128"/>
              </a:rPr>
              <a:t>D. CDK4</a:t>
            </a:r>
            <a:r>
              <a:rPr lang="en-US" sz="3200" dirty="0">
                <a:effectLst/>
                <a:latin typeface="+mn-lt"/>
              </a:rPr>
              <a:t> </a:t>
            </a:r>
            <a:endParaRPr lang="en-US" sz="3200" dirty="0">
              <a:effectLst/>
              <a:latin typeface="+mn-lt"/>
              <a:ea typeface="MS Mincho" panose="02020609040205080304" pitchFamily="49" charset="-128"/>
              <a:cs typeface="Arial" panose="020B0604020202020204" pitchFamily="34"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09056" y="3376189"/>
            <a:ext cx="1520357" cy="416689"/>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37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311792" cy="3893374"/>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6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Persistent overexpression of which protein can induce cellular senescence?</a:t>
            </a:r>
          </a:p>
          <a:p>
            <a:pPr marL="0" marR="0">
              <a:spcBef>
                <a:spcPts val="0"/>
              </a:spcBef>
              <a:spcAft>
                <a:spcPts val="0"/>
              </a:spcAft>
            </a:pPr>
            <a:endParaRPr lang="en-US" sz="3200" dirty="0">
              <a:uFill>
                <a:solidFill>
                  <a:srgbClr val="000000"/>
                </a:solidFill>
              </a:uFill>
              <a:latin typeface="+mn-lt"/>
              <a:ea typeface="Arial Unicode MS" panose="020B0604020202020204" pitchFamily="34" charset="-128"/>
              <a:cs typeface="Arial Unicode MS" panose="020B0604020202020204" pitchFamily="34" charset="-128"/>
            </a:endParaRPr>
          </a:p>
          <a:p>
            <a:pPr marL="466725" marR="0">
              <a:spcBef>
                <a:spcPts val="0"/>
              </a:spcBef>
              <a:spcAft>
                <a:spcPts val="600"/>
              </a:spcAft>
            </a:pPr>
            <a:r>
              <a:rPr lang="en-US" sz="32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A. PUMA</a:t>
            </a:r>
          </a:p>
          <a:p>
            <a:pPr marL="466725" marR="0">
              <a:spcBef>
                <a:spcPts val="0"/>
              </a:spcBef>
              <a:spcAft>
                <a:spcPts val="600"/>
              </a:spcAft>
            </a:pPr>
            <a:r>
              <a:rPr lang="en-US" sz="32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B. Bcl-2</a:t>
            </a:r>
          </a:p>
          <a:p>
            <a:pPr marL="466725" marR="0">
              <a:spcBef>
                <a:spcPts val="0"/>
              </a:spcBef>
              <a:spcAft>
                <a:spcPts val="600"/>
              </a:spcAft>
            </a:pPr>
            <a:r>
              <a:rPr lang="en-US" sz="32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C. p16 </a:t>
            </a:r>
          </a:p>
          <a:p>
            <a:pPr marL="466725" marR="0">
              <a:spcBef>
                <a:spcPts val="0"/>
              </a:spcBef>
              <a:spcAft>
                <a:spcPts val="0"/>
              </a:spcAft>
            </a:pPr>
            <a:r>
              <a:rPr lang="en-US" sz="32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D. LC3</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01213" y="3325925"/>
            <a:ext cx="1381553" cy="459494"/>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743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311792" cy="4493538"/>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200"/>
              </a:spcAft>
            </a:pPr>
            <a:r>
              <a:rPr lang="en-US" sz="32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Ongoing clinical trials are testing MDM2 inhibitors, which may cause tumor regression by degrading MDM2 and thereby activating:</a:t>
            </a:r>
            <a:endParaRPr lang="en-US" sz="24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p>
            <a:pPr marL="342900" marR="0">
              <a:spcBef>
                <a:spcPts val="0"/>
              </a:spcBef>
              <a:spcAft>
                <a:spcPts val="600"/>
              </a:spcAft>
            </a:pPr>
            <a:r>
              <a:rPr lang="en-US" sz="32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A. E2F</a:t>
            </a:r>
          </a:p>
          <a:p>
            <a:pPr marL="342900" marR="0">
              <a:spcBef>
                <a:spcPts val="0"/>
              </a:spcBef>
              <a:spcAft>
                <a:spcPts val="600"/>
              </a:spcAft>
            </a:pPr>
            <a:r>
              <a:rPr lang="en-US" sz="32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B. p53</a:t>
            </a:r>
          </a:p>
          <a:p>
            <a:pPr marL="342900" marR="0">
              <a:spcBef>
                <a:spcPts val="0"/>
              </a:spcBef>
              <a:spcAft>
                <a:spcPts val="600"/>
              </a:spcAft>
            </a:pPr>
            <a:r>
              <a:rPr lang="en-US" sz="32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C. p16</a:t>
            </a:r>
          </a:p>
          <a:p>
            <a:pPr marL="342900" marR="0">
              <a:spcBef>
                <a:spcPts val="0"/>
              </a:spcBef>
              <a:spcAft>
                <a:spcPts val="600"/>
              </a:spcAft>
            </a:pPr>
            <a:r>
              <a:rPr lang="en-US" sz="32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D. </a:t>
            </a:r>
            <a:r>
              <a:rPr lang="en-US" sz="3200" dirty="0" err="1">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myc</a:t>
            </a:r>
            <a:endParaRPr lang="en-US" sz="32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p>
            <a:pPr marL="342900" marR="0">
              <a:spcBef>
                <a:spcPts val="0"/>
              </a:spcBef>
              <a:spcAft>
                <a:spcPts val="0"/>
              </a:spcAft>
            </a:pPr>
            <a:r>
              <a:rPr lang="en-US" sz="32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E. ATM </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972876" y="2799346"/>
            <a:ext cx="1337187" cy="415781"/>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760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311792" cy="3893374"/>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Which statement is TRUE concerning the roles Bcl-2 family member proteins play in the apoptosis process?</a:t>
            </a:r>
          </a:p>
          <a:p>
            <a:pPr marL="0" marR="0">
              <a:spcBef>
                <a:spcPts val="0"/>
              </a:spcBef>
              <a:spcAft>
                <a:spcPts val="0"/>
              </a:spcAft>
            </a:pPr>
            <a:endParaRPr lang="en-US" sz="36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p>
            <a:pPr marL="463550" marR="0">
              <a:spcBef>
                <a:spcPts val="0"/>
              </a:spcBef>
              <a:spcAft>
                <a:spcPts val="600"/>
              </a:spcAft>
            </a:pPr>
            <a:r>
              <a:rPr lang="en-US" sz="25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A. </a:t>
            </a:r>
            <a:r>
              <a:rPr lang="en-US" sz="2500" dirty="0" err="1">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Bax</a:t>
            </a:r>
            <a:r>
              <a:rPr lang="en-US" sz="25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 inhibits apoptosis while Bcl-2 promotes it.</a:t>
            </a:r>
          </a:p>
          <a:p>
            <a:pPr marL="463550" marR="0">
              <a:spcBef>
                <a:spcPts val="0"/>
              </a:spcBef>
              <a:spcAft>
                <a:spcPts val="600"/>
              </a:spcAft>
            </a:pPr>
            <a:r>
              <a:rPr lang="en-US" sz="25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B. </a:t>
            </a:r>
            <a:r>
              <a:rPr lang="en-US" sz="2500" dirty="0" err="1">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Bax</a:t>
            </a:r>
            <a:r>
              <a:rPr lang="en-US" sz="25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 promotes apoptosis while Bcl-2 inhibits it.</a:t>
            </a:r>
          </a:p>
          <a:p>
            <a:pPr marL="463550" marR="0">
              <a:spcBef>
                <a:spcPts val="0"/>
              </a:spcBef>
              <a:spcAft>
                <a:spcPts val="600"/>
              </a:spcAft>
            </a:pPr>
            <a:r>
              <a:rPr lang="en-US" sz="25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C. Both the </a:t>
            </a:r>
            <a:r>
              <a:rPr lang="en-US" sz="2500" dirty="0" err="1">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Bax</a:t>
            </a:r>
            <a:r>
              <a:rPr lang="en-US" sz="25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 and Bcl-2 proteins inhibit apoptosis.</a:t>
            </a:r>
          </a:p>
          <a:p>
            <a:pPr marL="463550" marR="0">
              <a:spcBef>
                <a:spcPts val="0"/>
              </a:spcBef>
              <a:spcAft>
                <a:spcPts val="0"/>
              </a:spcAft>
            </a:pPr>
            <a:r>
              <a:rPr lang="en-US" sz="25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D. Both the </a:t>
            </a:r>
            <a:r>
              <a:rPr lang="en-US" sz="2500" dirty="0" err="1">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Bax</a:t>
            </a:r>
            <a:r>
              <a:rPr lang="en-US" sz="25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 and Bcl-2 proteins promote apoptosis.</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04900" y="3009900"/>
            <a:ext cx="6943725" cy="466726"/>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09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233134" cy="4539704"/>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6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Mitotic catastrophe is:</a:t>
            </a:r>
          </a:p>
          <a:p>
            <a:pPr marL="0" marR="0">
              <a:spcBef>
                <a:spcPts val="0"/>
              </a:spcBef>
              <a:spcAft>
                <a:spcPts val="0"/>
              </a:spcAft>
            </a:pPr>
            <a:r>
              <a:rPr lang="en-US" sz="28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 </a:t>
            </a:r>
          </a:p>
          <a:p>
            <a:pPr marL="457200" marR="0">
              <a:spcBef>
                <a:spcPts val="0"/>
              </a:spcBef>
              <a:spcAft>
                <a:spcPts val="600"/>
              </a:spcAft>
            </a:pPr>
            <a:r>
              <a:rPr lang="en-US" sz="30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A. caused by defective cell cycle checkpoint control.</a:t>
            </a:r>
          </a:p>
          <a:p>
            <a:pPr marL="457200" marR="0">
              <a:spcBef>
                <a:spcPts val="0"/>
              </a:spcBef>
              <a:spcAft>
                <a:spcPts val="600"/>
              </a:spcAft>
            </a:pPr>
            <a:r>
              <a:rPr lang="en-US" sz="30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B. the predominant mechanism of cell death in irradiated lymphocytes.</a:t>
            </a:r>
          </a:p>
          <a:p>
            <a:pPr marL="457200" marR="0">
              <a:spcBef>
                <a:spcPts val="0"/>
              </a:spcBef>
              <a:spcAft>
                <a:spcPts val="600"/>
              </a:spcAft>
            </a:pPr>
            <a:r>
              <a:rPr lang="en-US" sz="30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C. a consequence of chromosome aberrations and/or mitotic spindle defects.</a:t>
            </a:r>
          </a:p>
          <a:p>
            <a:pPr marL="457200" marR="0">
              <a:spcBef>
                <a:spcPts val="0"/>
              </a:spcBef>
              <a:spcAft>
                <a:spcPts val="0"/>
              </a:spcAft>
            </a:pPr>
            <a:r>
              <a:rPr lang="en-US" sz="30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D. a form of irreversible growth arrest.</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067737" y="3524868"/>
            <a:ext cx="7182946" cy="930601"/>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04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a:extLst>
            <a:ext uri="{FF2B5EF4-FFF2-40B4-BE49-F238E27FC236}">
              <a16:creationId xmlns:a16="http://schemas.microsoft.com/office/drawing/2014/main" id="{111920AD-2C8F-2E6F-2845-3DF986CC85C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2B4F84D-6AC5-51BB-ACFB-E5D749388E7E}"/>
              </a:ext>
            </a:extLst>
          </p:cNvPr>
          <p:cNvSpPr txBox="1"/>
          <p:nvPr/>
        </p:nvSpPr>
        <p:spPr>
          <a:xfrm>
            <a:off x="615897" y="508865"/>
            <a:ext cx="8333893" cy="4278094"/>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800"/>
              </a:spcAft>
            </a:pPr>
            <a:r>
              <a:rPr lang="en-US" sz="29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Large, single doses of X-rays (&gt;12 </a:t>
            </a:r>
            <a:r>
              <a:rPr lang="en-US" sz="2900" dirty="0" err="1">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Gy</a:t>
            </a:r>
            <a:r>
              <a:rPr lang="en-US" sz="29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 upregulate which protein, resulting in the degradation of cytoplasmic double-stranded DNA?</a:t>
            </a:r>
            <a:r>
              <a:rPr lang="en-US" sz="28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 </a:t>
            </a:r>
          </a:p>
          <a:p>
            <a:pPr marL="457200" marR="0">
              <a:spcBef>
                <a:spcPts val="0"/>
              </a:spcBef>
              <a:spcAft>
                <a:spcPts val="600"/>
              </a:spcAft>
            </a:pPr>
            <a:r>
              <a:rPr lang="en-US" sz="30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A. </a:t>
            </a:r>
            <a:r>
              <a:rPr lang="en-US" sz="3000" dirty="0" err="1">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cGAS</a:t>
            </a:r>
            <a:endParaRPr lang="en-US" sz="30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p>
            <a:pPr marL="457200" marR="0">
              <a:spcBef>
                <a:spcPts val="0"/>
              </a:spcBef>
              <a:spcAft>
                <a:spcPts val="600"/>
              </a:spcAft>
            </a:pPr>
            <a:r>
              <a:rPr lang="en-US" sz="30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B. STING</a:t>
            </a:r>
          </a:p>
          <a:p>
            <a:pPr marL="457200" marR="0">
              <a:spcBef>
                <a:spcPts val="0"/>
              </a:spcBef>
              <a:spcAft>
                <a:spcPts val="600"/>
              </a:spcAft>
            </a:pPr>
            <a:r>
              <a:rPr lang="en-US" sz="30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C. PD-L1</a:t>
            </a:r>
          </a:p>
          <a:p>
            <a:pPr marL="457200" marR="0">
              <a:spcBef>
                <a:spcPts val="0"/>
              </a:spcBef>
              <a:spcAft>
                <a:spcPts val="600"/>
              </a:spcAft>
            </a:pPr>
            <a:r>
              <a:rPr lang="en-US" sz="30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D. TREX1</a:t>
            </a:r>
          </a:p>
          <a:p>
            <a:pPr marL="457200" marR="0">
              <a:spcBef>
                <a:spcPts val="0"/>
              </a:spcBef>
              <a:spcAft>
                <a:spcPts val="0"/>
              </a:spcAft>
            </a:pPr>
            <a:r>
              <a:rPr lang="en-US" sz="3000" dirty="0">
                <a:uFill>
                  <a:solidFill>
                    <a:srgbClr val="000000"/>
                  </a:solidFill>
                </a:uFill>
                <a:latin typeface="+mn-lt"/>
                <a:ea typeface="Arial Unicode MS" panose="020B0604020202020204" pitchFamily="34" charset="-128"/>
                <a:cs typeface="Arial Unicode MS" panose="020B0604020202020204" pitchFamily="34" charset="-128"/>
              </a:rPr>
              <a:t>E. MHC-I</a:t>
            </a:r>
            <a:endParaRPr lang="en-US" sz="30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p:txBody>
      </p:sp>
      <p:sp>
        <p:nvSpPr>
          <p:cNvPr id="4" name="Rounded Rectangle 3">
            <a:extLst>
              <a:ext uri="{FF2B5EF4-FFF2-40B4-BE49-F238E27FC236}">
                <a16:creationId xmlns:a16="http://schemas.microsoft.com/office/drawing/2014/main" id="{F37D3A81-665D-4B3A-E4B5-97F128115F88}"/>
              </a:ext>
            </a:extLst>
          </p:cNvPr>
          <p:cNvSpPr/>
          <p:nvPr/>
        </p:nvSpPr>
        <p:spPr>
          <a:xfrm>
            <a:off x="1116290" y="3762796"/>
            <a:ext cx="1764475" cy="372234"/>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233134" cy="3470181"/>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6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Which is a cellular feature of necrosis?</a:t>
            </a:r>
          </a:p>
          <a:p>
            <a:pPr marL="342900" marR="0">
              <a:spcBef>
                <a:spcPts val="0"/>
              </a:spcBef>
              <a:spcAft>
                <a:spcPts val="0"/>
              </a:spcAft>
            </a:pPr>
            <a:r>
              <a:rPr lang="en-US" sz="3200" dirty="0">
                <a:solidFill>
                  <a:srgbClr val="000000"/>
                </a:solidFill>
                <a:effectLst/>
                <a:uFill>
                  <a:solidFill>
                    <a:srgbClr val="000000"/>
                  </a:solidFill>
                </a:uFill>
                <a:latin typeface="+mn-lt"/>
                <a:ea typeface="Avenir Book" panose="02000503020000020003" pitchFamily="2" charset="0"/>
                <a:cs typeface="Avenir Book" panose="02000503020000020003" pitchFamily="2" charset="0"/>
              </a:rPr>
              <a:t> </a:t>
            </a:r>
            <a:endParaRPr lang="en-US" sz="32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p>
            <a:pPr marL="347345" marR="0">
              <a:spcBef>
                <a:spcPts val="0"/>
              </a:spcBef>
              <a:spcAft>
                <a:spcPts val="300"/>
              </a:spcAft>
            </a:pPr>
            <a:r>
              <a:rPr lang="en-US" sz="36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A. cytoplasmic shrinkage</a:t>
            </a:r>
          </a:p>
          <a:p>
            <a:pPr marL="347345" marR="0">
              <a:spcBef>
                <a:spcPts val="0"/>
              </a:spcBef>
              <a:spcAft>
                <a:spcPts val="300"/>
              </a:spcAft>
            </a:pPr>
            <a:r>
              <a:rPr lang="en-US" sz="36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B. chromatin condensation</a:t>
            </a:r>
          </a:p>
          <a:p>
            <a:pPr marL="347345" marR="0">
              <a:spcBef>
                <a:spcPts val="0"/>
              </a:spcBef>
              <a:spcAft>
                <a:spcPts val="300"/>
              </a:spcAft>
            </a:pPr>
            <a:r>
              <a:rPr lang="en-US" sz="36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C. cell swelling</a:t>
            </a:r>
            <a:endParaRPr lang="en-US" sz="3600" dirty="0">
              <a:uFill>
                <a:solidFill>
                  <a:srgbClr val="000000"/>
                </a:solidFill>
              </a:uFill>
              <a:latin typeface="+mn-lt"/>
              <a:ea typeface="Arial Unicode MS" panose="020B0604020202020204" pitchFamily="34" charset="-128"/>
              <a:cs typeface="Arial Unicode MS" panose="020B0604020202020204" pitchFamily="34" charset="-128"/>
            </a:endParaRPr>
          </a:p>
          <a:p>
            <a:pPr marL="347345" marR="0">
              <a:spcBef>
                <a:spcPts val="0"/>
              </a:spcBef>
              <a:spcAft>
                <a:spcPts val="300"/>
              </a:spcAft>
            </a:pPr>
            <a:r>
              <a:rPr lang="en-US" sz="3600" dirty="0">
                <a:solidFill>
                  <a:srgbClr val="000000"/>
                </a:solidFill>
                <a:effectLst/>
                <a:latin typeface="+mn-lt"/>
                <a:ea typeface="Arial Unicode MS" panose="020B0604020202020204" pitchFamily="34" charset="-128"/>
                <a:cs typeface="Arial Unicode MS" panose="020B0604020202020204" pitchFamily="34" charset="-128"/>
              </a:rPr>
              <a:t>D. nuclear swelling</a:t>
            </a:r>
            <a:endParaRPr lang="en-US" sz="36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31592" y="2818202"/>
            <a:ext cx="3170953" cy="496189"/>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950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ext Placeholder 2">
            <a:extLst>
              <a:ext uri="{FF2B5EF4-FFF2-40B4-BE49-F238E27FC236}">
                <a16:creationId xmlns:a16="http://schemas.microsoft.com/office/drawing/2014/main" id="{C314114C-653F-332F-DD0F-C6C2376F1F4D}"/>
              </a:ext>
            </a:extLst>
          </p:cNvPr>
          <p:cNvSpPr txBox="1">
            <a:spLocks/>
          </p:cNvSpPr>
          <p:nvPr/>
        </p:nvSpPr>
        <p:spPr>
          <a:xfrm>
            <a:off x="598550" y="346704"/>
            <a:ext cx="7730202" cy="4796796"/>
          </a:xfrm>
          <a:prstGeom prst="rect">
            <a:avLst/>
          </a:prstGeom>
          <a:effectLst/>
        </p:spPr>
        <p:txBody>
          <a:bodyPr anchor="t" anchorCtr="0"/>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Aft>
                <a:spcPts val="1800"/>
              </a:spcAft>
              <a:buClr>
                <a:schemeClr val="bg2">
                  <a:lumMod val="75000"/>
                </a:schemeClr>
              </a:buClr>
              <a:buSzPct val="100000"/>
              <a:buNone/>
            </a:pPr>
            <a:r>
              <a:rPr lang="en-US" sz="2800" i="1" dirty="0">
                <a:solidFill>
                  <a:schemeClr val="tx1"/>
                </a:solidFill>
                <a:effectLst>
                  <a:outerShdw blurRad="63500" dist="50800" dir="2700000" algn="tl" rotWithShape="0">
                    <a:prstClr val="black">
                      <a:alpha val="40000"/>
                    </a:prstClr>
                  </a:outerShdw>
                </a:effectLst>
              </a:rPr>
              <a:t>True-False Questions:</a:t>
            </a:r>
          </a:p>
          <a:p>
            <a:pPr marL="0" indent="0">
              <a:spcAft>
                <a:spcPts val="1200"/>
              </a:spcAft>
              <a:buNone/>
            </a:pPr>
            <a:r>
              <a:rPr lang="en-US" b="1" dirty="0">
                <a:solidFill>
                  <a:schemeClr val="tx1"/>
                </a:solidFill>
              </a:rPr>
              <a:t>Radiomics is the use of advanced computational analysis of medical images to extract quantitative data.</a:t>
            </a:r>
          </a:p>
          <a:p>
            <a:pPr marL="0" indent="0">
              <a:spcBef>
                <a:spcPts val="0"/>
              </a:spcBef>
              <a:spcAft>
                <a:spcPts val="1800"/>
              </a:spcAft>
              <a:buClr>
                <a:schemeClr val="bg2">
                  <a:lumMod val="75000"/>
                </a:schemeClr>
              </a:buClr>
              <a:buSzPct val="100000"/>
              <a:buNone/>
            </a:pPr>
            <a:r>
              <a:rPr lang="en-US" b="1" dirty="0">
                <a:solidFill>
                  <a:srgbClr val="FFFF00"/>
                </a:solidFill>
                <a:effectLst>
                  <a:outerShdw blurRad="63500" dist="50800" dir="2700000" algn="tl" rotWithShape="0">
                    <a:prstClr val="black">
                      <a:alpha val="40000"/>
                    </a:prstClr>
                  </a:outerShdw>
                </a:effectLst>
              </a:rPr>
              <a:t>True</a:t>
            </a:r>
            <a:endParaRPr lang="en-US" sz="1400" b="1" dirty="0">
              <a:solidFill>
                <a:srgbClr val="FFFF00"/>
              </a:solidFill>
              <a:effectLst>
                <a:outerShdw blurRad="63500" dist="50800" dir="2700000" algn="tl" rotWithShape="0">
                  <a:prstClr val="black">
                    <a:alpha val="40000"/>
                  </a:prstClr>
                </a:outerShdw>
              </a:effectLst>
            </a:endParaRPr>
          </a:p>
          <a:p>
            <a:pPr marL="0" indent="0">
              <a:spcAft>
                <a:spcPts val="1200"/>
              </a:spcAft>
              <a:buNone/>
            </a:pPr>
            <a:r>
              <a:rPr lang="en-US" b="1" dirty="0">
                <a:solidFill>
                  <a:schemeClr val="tx1"/>
                </a:solidFill>
              </a:rPr>
              <a:t>The microbiome can affect responses to radiation and chemotherapy. </a:t>
            </a:r>
          </a:p>
          <a:p>
            <a:pPr marL="0" indent="0">
              <a:spcBef>
                <a:spcPts val="0"/>
              </a:spcBef>
              <a:spcAft>
                <a:spcPts val="1800"/>
              </a:spcAft>
              <a:buClr>
                <a:schemeClr val="bg2">
                  <a:lumMod val="75000"/>
                </a:schemeClr>
              </a:buClr>
              <a:buSzPct val="100000"/>
              <a:buNone/>
            </a:pPr>
            <a:r>
              <a:rPr lang="en-US" b="1" dirty="0">
                <a:solidFill>
                  <a:srgbClr val="FFFF00"/>
                </a:solidFill>
                <a:effectLst>
                  <a:outerShdw blurRad="63500" dist="50800" dir="2700000" algn="tl" rotWithShape="0">
                    <a:prstClr val="black">
                      <a:alpha val="40000"/>
                    </a:prstClr>
                  </a:outerShdw>
                </a:effectLst>
              </a:rPr>
              <a:t>True</a:t>
            </a:r>
          </a:p>
          <a:p>
            <a:pPr marL="0" indent="0">
              <a:spcAft>
                <a:spcPts val="1800"/>
              </a:spcAft>
              <a:buClr>
                <a:schemeClr val="bg2">
                  <a:lumMod val="75000"/>
                </a:schemeClr>
              </a:buClr>
              <a:buSzPct val="100000"/>
              <a:buNone/>
            </a:pPr>
            <a:r>
              <a:rPr lang="en-US" b="1" dirty="0">
                <a:solidFill>
                  <a:schemeClr val="tx1"/>
                </a:solidFill>
              </a:rPr>
              <a:t>The mechanism of action for oxygen-mimetic radiosensitizers is fixation of radiation-induced free radical damage to DNA.</a:t>
            </a:r>
          </a:p>
          <a:p>
            <a:pPr marL="0" indent="0">
              <a:spcBef>
                <a:spcPts val="0"/>
              </a:spcBef>
              <a:spcAft>
                <a:spcPts val="1200"/>
              </a:spcAft>
              <a:buClr>
                <a:schemeClr val="bg2">
                  <a:lumMod val="75000"/>
                </a:schemeClr>
              </a:buClr>
              <a:buSzPct val="100000"/>
              <a:buNone/>
            </a:pPr>
            <a:r>
              <a:rPr lang="en-US" b="1" dirty="0">
                <a:solidFill>
                  <a:srgbClr val="FFFF00"/>
                </a:solidFill>
                <a:effectLst>
                  <a:outerShdw blurRad="63500" dist="50800" dir="2700000" algn="tl" rotWithShape="0">
                    <a:prstClr val="black">
                      <a:alpha val="40000"/>
                    </a:prstClr>
                  </a:outerShdw>
                </a:effectLst>
              </a:rPr>
              <a:t>True</a:t>
            </a:r>
          </a:p>
          <a:p>
            <a:pPr marL="0" indent="0">
              <a:spcBef>
                <a:spcPts val="0"/>
              </a:spcBef>
              <a:spcAft>
                <a:spcPts val="1800"/>
              </a:spcAft>
              <a:buClr>
                <a:schemeClr val="bg2">
                  <a:lumMod val="75000"/>
                </a:schemeClr>
              </a:buClr>
              <a:buSzPct val="100000"/>
              <a:buNone/>
            </a:pPr>
            <a:endParaRPr lang="en-US" b="1" dirty="0">
              <a:solidFill>
                <a:srgbClr val="FFFF00"/>
              </a:solidFill>
              <a:effectLst>
                <a:outerShdw blurRad="63500" dist="50800" dir="2700000" algn="tl" rotWithShape="0">
                  <a:prstClr val="black">
                    <a:alpha val="40000"/>
                  </a:prstClr>
                </a:outerShdw>
              </a:effectLst>
            </a:endParaRPr>
          </a:p>
          <a:p>
            <a:pPr marL="0" indent="0">
              <a:spcBef>
                <a:spcPts val="0"/>
              </a:spcBef>
              <a:spcAft>
                <a:spcPts val="1800"/>
              </a:spcAft>
              <a:buClr>
                <a:schemeClr val="bg2">
                  <a:lumMod val="75000"/>
                </a:schemeClr>
              </a:buClr>
              <a:buSzPct val="100000"/>
              <a:buNone/>
            </a:pPr>
            <a:endParaRPr lang="en-US" dirty="0">
              <a:solidFill>
                <a:schemeClr val="tx1"/>
              </a:solidFill>
              <a:effectLst>
                <a:outerShdw blurRad="63500" dist="50800" dir="2700000" algn="tl" rotWithShape="0">
                  <a:prstClr val="black">
                    <a:alpha val="40000"/>
                  </a:prstClr>
                </a:outerShdw>
              </a:effectLst>
            </a:endParaRPr>
          </a:p>
          <a:p>
            <a:pPr marL="0" indent="0">
              <a:spcBef>
                <a:spcPts val="0"/>
              </a:spcBef>
              <a:spcAft>
                <a:spcPts val="1800"/>
              </a:spcAft>
              <a:buClr>
                <a:schemeClr val="bg2">
                  <a:lumMod val="75000"/>
                </a:schemeClr>
              </a:buClr>
              <a:buSzPct val="100000"/>
              <a:buNone/>
            </a:pPr>
            <a:endParaRPr lang="en-US" b="1" dirty="0">
              <a:solidFill>
                <a:schemeClr val="tx1"/>
              </a:solidFill>
            </a:endParaRPr>
          </a:p>
        </p:txBody>
      </p:sp>
    </p:spTree>
    <p:extLst>
      <p:ext uri="{BB962C8B-B14F-4D97-AF65-F5344CB8AC3E}">
        <p14:creationId xmlns:p14="http://schemas.microsoft.com/office/powerpoint/2010/main" val="37468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1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strips(downLeft)">
                                      <p:cBhvr>
                                        <p:cTn id="24" dur="10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strips(downLeft)">
                                      <p:cBhvr>
                                        <p:cTn id="35"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385816"/>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solidFill>
                  <a:srgbClr val="000000"/>
                </a:solidFill>
                <a:effectLst/>
                <a:latin typeface="+mn-lt"/>
                <a:ea typeface="MS Mincho" panose="02020609040205080304" pitchFamily="49" charset="-128"/>
                <a:cs typeface="Times New Roman" panose="02020603050405020304" pitchFamily="18" charset="0"/>
              </a:rPr>
              <a:t>Which statement concerning radiation-induced apoptosis is FALSE? Apoptosis:</a:t>
            </a:r>
            <a:endParaRPr lang="en-US" sz="3200" dirty="0">
              <a:effectLst/>
              <a:latin typeface="+mn-lt"/>
              <a:ea typeface="MS Mincho" panose="02020609040205080304" pitchFamily="49" charset="-128"/>
              <a:cs typeface="Times New Roman" panose="02020603050405020304" pitchFamily="18" charset="0"/>
            </a:endParaRPr>
          </a:p>
          <a:p>
            <a:pPr marL="0" marR="0">
              <a:spcBef>
                <a:spcPts val="0"/>
              </a:spcBef>
              <a:spcAft>
                <a:spcPts val="0"/>
              </a:spcAft>
            </a:pPr>
            <a:r>
              <a:rPr lang="en-US" sz="3200" dirty="0">
                <a:solidFill>
                  <a:srgbClr val="000000"/>
                </a:solidFill>
                <a:effectLst/>
                <a:latin typeface="+mn-lt"/>
                <a:ea typeface="MS Mincho" panose="02020609040205080304" pitchFamily="49" charset="-128"/>
                <a:cs typeface="Times New Roman" panose="02020603050405020304" pitchFamily="18" charset="0"/>
              </a:rPr>
              <a:t> </a:t>
            </a:r>
            <a:endParaRPr lang="en-US" sz="32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800" dirty="0">
                <a:solidFill>
                  <a:srgbClr val="000000"/>
                </a:solidFill>
                <a:effectLst/>
                <a:latin typeface="+mn-lt"/>
                <a:ea typeface="MS Mincho" panose="02020609040205080304" pitchFamily="49" charset="-128"/>
                <a:cs typeface="Times New Roman" panose="02020603050405020304" pitchFamily="18" charset="0"/>
              </a:rPr>
              <a:t>A. plays a major role in the local control of most solid tumors.</a:t>
            </a:r>
            <a:endParaRPr lang="en-US" sz="28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800" dirty="0">
                <a:solidFill>
                  <a:srgbClr val="000000"/>
                </a:solidFill>
                <a:effectLst/>
                <a:latin typeface="+mn-lt"/>
                <a:ea typeface="MS Mincho" panose="02020609040205080304" pitchFamily="49" charset="-128"/>
                <a:cs typeface="Times New Roman" panose="02020603050405020304" pitchFamily="18" charset="0"/>
              </a:rPr>
              <a:t>B. can occur after relatively low radiation doses.</a:t>
            </a:r>
            <a:endParaRPr lang="en-US" sz="28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800" dirty="0">
                <a:solidFill>
                  <a:srgbClr val="000000"/>
                </a:solidFill>
                <a:effectLst/>
                <a:latin typeface="+mn-lt"/>
                <a:ea typeface="MS Mincho" panose="02020609040205080304" pitchFamily="49" charset="-128"/>
                <a:cs typeface="Times New Roman" panose="02020603050405020304" pitchFamily="18" charset="0"/>
              </a:rPr>
              <a:t>C. begins within a few hours of irradiation.</a:t>
            </a:r>
            <a:r>
              <a:rPr lang="en-US" sz="2800" dirty="0">
                <a:effectLst/>
                <a:latin typeface="+mn-lt"/>
                <a:ea typeface="MS Mincho" panose="02020609040205080304" pitchFamily="49" charset="-128"/>
                <a:cs typeface="Times New Roman" panose="02020603050405020304" pitchFamily="18" charset="0"/>
              </a:rPr>
              <a:t> </a:t>
            </a:r>
            <a:endParaRPr lang="en-US" sz="2800" dirty="0">
              <a:latin typeface="+mn-lt"/>
              <a:ea typeface="MS Mincho" panose="02020609040205080304" pitchFamily="49" charset="-128"/>
              <a:cs typeface="Times New Roman" panose="02020603050405020304" pitchFamily="18" charset="0"/>
            </a:endParaRPr>
          </a:p>
          <a:p>
            <a:pPr marL="457200" marR="0">
              <a:spcBef>
                <a:spcPts val="0"/>
              </a:spcBef>
              <a:spcAft>
                <a:spcPts val="0"/>
              </a:spcAft>
            </a:pPr>
            <a:r>
              <a:rPr lang="en-US" sz="2800" dirty="0">
                <a:solidFill>
                  <a:srgbClr val="000000"/>
                </a:solidFill>
                <a:effectLst/>
                <a:latin typeface="+mn-lt"/>
                <a:ea typeface="MS Mincho" panose="02020609040205080304" pitchFamily="49" charset="-128"/>
                <a:cs typeface="Times New Roman" panose="02020603050405020304" pitchFamily="18" charset="0"/>
              </a:rPr>
              <a:t>D. usually requires wild-type </a:t>
            </a:r>
            <a:r>
              <a:rPr lang="en-US" sz="2800" i="1" dirty="0">
                <a:solidFill>
                  <a:srgbClr val="000000"/>
                </a:solidFill>
                <a:effectLst/>
                <a:latin typeface="+mn-lt"/>
                <a:ea typeface="MS Mincho" panose="02020609040205080304" pitchFamily="49" charset="-128"/>
                <a:cs typeface="Times New Roman" panose="02020603050405020304" pitchFamily="18" charset="0"/>
              </a:rPr>
              <a:t>TP53</a:t>
            </a:r>
            <a:r>
              <a:rPr lang="en-US" sz="2800" dirty="0">
                <a:effectLst/>
                <a:latin typeface="+mn-lt"/>
              </a:rPr>
              <a:t> </a:t>
            </a:r>
            <a:endParaRPr lang="en-US" sz="2800" i="1" dirty="0">
              <a:effectLst/>
              <a:latin typeface="+mn-lt"/>
              <a:ea typeface="Cambria" panose="020405030504060302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112995" y="2028764"/>
            <a:ext cx="6780939" cy="876361"/>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50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3708708"/>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600" dirty="0">
                <a:solidFill>
                  <a:srgbClr val="000000"/>
                </a:solidFill>
                <a:effectLst/>
                <a:latin typeface="+mn-lt"/>
                <a:ea typeface="MS Mincho" panose="02020609040205080304" pitchFamily="49" charset="-128"/>
                <a:cs typeface="Times New Roman" panose="02020603050405020304" pitchFamily="18" charset="0"/>
              </a:rPr>
              <a:t>Which mode of cell death is triggered by lipid peroxidation?</a:t>
            </a:r>
          </a:p>
          <a:p>
            <a:pPr marL="0" marR="0">
              <a:spcBef>
                <a:spcPts val="0"/>
              </a:spcBef>
              <a:spcAft>
                <a:spcPts val="0"/>
              </a:spcAft>
            </a:pPr>
            <a:endParaRPr lang="en-US" sz="2000" dirty="0">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A. </a:t>
            </a:r>
            <a:r>
              <a:rPr lang="en-US" sz="3200" dirty="0">
                <a:solidFill>
                  <a:srgbClr val="000000"/>
                </a:solidFill>
                <a:effectLst/>
                <a:latin typeface="+mn-lt"/>
                <a:ea typeface="MS Mincho" panose="02020609040205080304" pitchFamily="49" charset="-128"/>
                <a:cs typeface="Times New Roman" panose="02020603050405020304" pitchFamily="18" charset="0"/>
              </a:rPr>
              <a:t>ferroptosis</a:t>
            </a:r>
            <a:endParaRPr lang="en-US" sz="32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B. </a:t>
            </a:r>
            <a:r>
              <a:rPr lang="en-US" sz="3200" dirty="0" err="1">
                <a:solidFill>
                  <a:srgbClr val="000000"/>
                </a:solidFill>
                <a:effectLst/>
                <a:latin typeface="+mn-lt"/>
                <a:ea typeface="MS Mincho" panose="02020609040205080304" pitchFamily="49" charset="-128"/>
                <a:cs typeface="Times New Roman" panose="02020603050405020304" pitchFamily="18" charset="0"/>
              </a:rPr>
              <a:t>pyroptosis</a:t>
            </a:r>
            <a:endParaRPr lang="en-US" sz="32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C. </a:t>
            </a:r>
            <a:r>
              <a:rPr lang="en-US" sz="3200" dirty="0">
                <a:solidFill>
                  <a:srgbClr val="000000"/>
                </a:solidFill>
                <a:effectLst/>
                <a:latin typeface="+mn-lt"/>
                <a:ea typeface="MS Mincho" panose="02020609040205080304" pitchFamily="49" charset="-128"/>
                <a:cs typeface="Times New Roman" panose="02020603050405020304" pitchFamily="18" charset="0"/>
              </a:rPr>
              <a:t>autophagy</a:t>
            </a:r>
            <a:endParaRPr lang="en-US" sz="32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D. </a:t>
            </a:r>
            <a:r>
              <a:rPr lang="en-US" sz="3200" dirty="0">
                <a:solidFill>
                  <a:srgbClr val="000000"/>
                </a:solidFill>
                <a:effectLst/>
                <a:latin typeface="+mn-lt"/>
                <a:ea typeface="MS Mincho" panose="02020609040205080304" pitchFamily="49" charset="-128"/>
                <a:cs typeface="Times New Roman" panose="02020603050405020304" pitchFamily="18" charset="0"/>
              </a:rPr>
              <a:t>senescence</a:t>
            </a:r>
            <a:endParaRPr lang="en-US" sz="32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252662" y="2028028"/>
            <a:ext cx="2452646" cy="43294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64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385816"/>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600" dirty="0">
                <a:effectLst/>
                <a:latin typeface="+mn-lt"/>
                <a:ea typeface="MS Mincho" panose="02020609040205080304" pitchFamily="49" charset="-128"/>
                <a:cs typeface="Times New Roman" panose="02020603050405020304" pitchFamily="18" charset="0"/>
              </a:rPr>
              <a:t>Which cell type is killed by p53-dependent apoptosis after irradiation </a:t>
            </a:r>
            <a:r>
              <a:rPr lang="en-US" sz="3600" i="1" dirty="0">
                <a:effectLst/>
                <a:latin typeface="+mn-lt"/>
                <a:ea typeface="MS Mincho" panose="02020609040205080304" pitchFamily="49" charset="-128"/>
                <a:cs typeface="Times New Roman" panose="02020603050405020304" pitchFamily="18" charset="0"/>
              </a:rPr>
              <a:t>in vivo</a:t>
            </a:r>
            <a:r>
              <a:rPr lang="en-US" sz="3600" dirty="0">
                <a:effectLst/>
                <a:latin typeface="+mn-lt"/>
                <a:ea typeface="MS Mincho" panose="02020609040205080304" pitchFamily="49" charset="-128"/>
                <a:cs typeface="Times New Roman" panose="02020603050405020304" pitchFamily="18" charset="0"/>
              </a:rPr>
              <a:t>?</a:t>
            </a:r>
          </a:p>
          <a:p>
            <a:pPr marL="0" marR="0">
              <a:spcBef>
                <a:spcPts val="0"/>
              </a:spcBef>
              <a:spcAft>
                <a:spcPts val="0"/>
              </a:spcAft>
            </a:pPr>
            <a:endParaRPr lang="en-US" sz="2800" dirty="0">
              <a:effectLst/>
              <a:latin typeface="+mn-lt"/>
              <a:ea typeface="MS Mincho" panose="02020609040205080304" pitchFamily="49" charset="-128"/>
              <a:cs typeface="Times New Roman" panose="02020603050405020304" pitchFamily="18" charset="0"/>
            </a:endParaRPr>
          </a:p>
          <a:p>
            <a:pPr marL="346075"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A. cardiomyocytes </a:t>
            </a:r>
          </a:p>
          <a:p>
            <a:pPr marL="346075"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B. hematopoietic progenitor cells </a:t>
            </a:r>
          </a:p>
          <a:p>
            <a:pPr marL="346075"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C. vascular endothelial cells </a:t>
            </a:r>
          </a:p>
          <a:p>
            <a:pPr marL="346075"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D. ﬁbroblasts</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039621" y="3254965"/>
            <a:ext cx="5918739" cy="43294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92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416594"/>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600" dirty="0">
                <a:solidFill>
                  <a:srgbClr val="000000"/>
                </a:solidFill>
                <a:effectLst/>
                <a:latin typeface="+mn-lt"/>
                <a:ea typeface="MS Mincho" panose="02020609040205080304" pitchFamily="49" charset="-128"/>
                <a:cs typeface="Times New Roman" panose="02020603050405020304" pitchFamily="18" charset="0"/>
              </a:rPr>
              <a:t>Senescent cells:</a:t>
            </a:r>
          </a:p>
          <a:p>
            <a:pPr marL="0" marR="0">
              <a:spcBef>
                <a:spcPts val="0"/>
              </a:spcBef>
              <a:spcAft>
                <a:spcPts val="0"/>
              </a:spcAft>
            </a:pPr>
            <a:endParaRPr lang="en-US" sz="2000" dirty="0">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3000" dirty="0">
                <a:effectLst/>
                <a:latin typeface="+mn-lt"/>
                <a:ea typeface="MS Mincho" panose="02020609040205080304" pitchFamily="49" charset="-128"/>
                <a:cs typeface="Times New Roman" panose="02020603050405020304" pitchFamily="18" charset="0"/>
              </a:rPr>
              <a:t>A. </a:t>
            </a:r>
            <a:r>
              <a:rPr lang="en-US" sz="3000" dirty="0">
                <a:solidFill>
                  <a:srgbClr val="000000"/>
                </a:solidFill>
                <a:effectLst/>
                <a:latin typeface="+mn-lt"/>
                <a:ea typeface="MS Mincho" panose="02020609040205080304" pitchFamily="49" charset="-128"/>
                <a:cs typeface="Times New Roman" panose="02020603050405020304" pitchFamily="18" charset="0"/>
              </a:rPr>
              <a:t>die during or soon after an aberrant mitosis</a:t>
            </a:r>
            <a:endParaRPr lang="en-US" sz="30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3000" dirty="0">
                <a:effectLst/>
                <a:latin typeface="+mn-lt"/>
                <a:ea typeface="MS Mincho" panose="02020609040205080304" pitchFamily="49" charset="-128"/>
                <a:cs typeface="Times New Roman" panose="02020603050405020304" pitchFamily="18" charset="0"/>
              </a:rPr>
              <a:t>B. </a:t>
            </a:r>
            <a:r>
              <a:rPr lang="en-US" sz="3000" dirty="0">
                <a:solidFill>
                  <a:srgbClr val="000000"/>
                </a:solidFill>
                <a:effectLst/>
                <a:latin typeface="+mn-lt"/>
                <a:ea typeface="MS Mincho" panose="02020609040205080304" pitchFamily="49" charset="-128"/>
                <a:cs typeface="Times New Roman" panose="02020603050405020304" pitchFamily="18" charset="0"/>
              </a:rPr>
              <a:t>die spontaneously a few hours after irradiation</a:t>
            </a:r>
            <a:endParaRPr lang="en-US" sz="30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3000" dirty="0">
                <a:effectLst/>
                <a:latin typeface="+mn-lt"/>
                <a:ea typeface="MS Mincho" panose="02020609040205080304" pitchFamily="49" charset="-128"/>
                <a:cs typeface="Times New Roman" panose="02020603050405020304" pitchFamily="18" charset="0"/>
              </a:rPr>
              <a:t>C. </a:t>
            </a:r>
            <a:r>
              <a:rPr lang="en-US" sz="3000" dirty="0">
                <a:solidFill>
                  <a:srgbClr val="000000"/>
                </a:solidFill>
                <a:effectLst/>
                <a:latin typeface="+mn-lt"/>
                <a:ea typeface="MS Mincho" panose="02020609040205080304" pitchFamily="49" charset="-128"/>
                <a:cs typeface="Times New Roman" panose="02020603050405020304" pitchFamily="18" charset="0"/>
              </a:rPr>
              <a:t>permanently arrest in G1 phase of the cell cycle</a:t>
            </a:r>
            <a:endParaRPr lang="en-US" sz="30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3000" dirty="0">
                <a:effectLst/>
                <a:latin typeface="+mn-lt"/>
                <a:ea typeface="MS Mincho" panose="02020609040205080304" pitchFamily="49" charset="-128"/>
                <a:cs typeface="Times New Roman" panose="02020603050405020304" pitchFamily="18" charset="0"/>
              </a:rPr>
              <a:t>D. </a:t>
            </a:r>
            <a:r>
              <a:rPr lang="en-US" sz="3000" dirty="0">
                <a:solidFill>
                  <a:srgbClr val="000000"/>
                </a:solidFill>
                <a:effectLst/>
                <a:latin typeface="+mn-lt"/>
                <a:ea typeface="MS Mincho" panose="02020609040205080304" pitchFamily="49" charset="-128"/>
                <a:cs typeface="Times New Roman" panose="02020603050405020304" pitchFamily="18" charset="0"/>
              </a:rPr>
              <a:t>are prone to neoplastic transformation</a:t>
            </a:r>
            <a:endParaRPr lang="en-US" sz="30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193668" y="3414376"/>
            <a:ext cx="7035932" cy="91181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46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570482"/>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600" dirty="0">
                <a:solidFill>
                  <a:srgbClr val="000000"/>
                </a:solidFill>
                <a:effectLst/>
                <a:latin typeface="+mn-lt"/>
                <a:ea typeface="MS Mincho" panose="02020609040205080304" pitchFamily="49" charset="-128"/>
                <a:cs typeface="Times New Roman" panose="02020603050405020304" pitchFamily="18" charset="0"/>
              </a:rPr>
              <a:t>Which protein is a marker for senescent cells?</a:t>
            </a:r>
          </a:p>
          <a:p>
            <a:pPr marL="0" marR="0">
              <a:spcBef>
                <a:spcPts val="0"/>
              </a:spcBef>
              <a:spcAft>
                <a:spcPts val="0"/>
              </a:spcAft>
            </a:pPr>
            <a:endParaRPr lang="en-US" sz="3600" dirty="0">
              <a:solidFill>
                <a:srgbClr val="000000"/>
              </a:solidFill>
              <a:effectLst/>
              <a:latin typeface="+mn-lt"/>
              <a:ea typeface="MS Mincho" panose="02020609040205080304" pitchFamily="49" charset="-128"/>
              <a:cs typeface="Times New Roman" panose="02020603050405020304" pitchFamily="18" charset="0"/>
            </a:endParaRPr>
          </a:p>
          <a:p>
            <a:pPr marL="346075" marR="0">
              <a:spcBef>
                <a:spcPts val="0"/>
              </a:spcBef>
              <a:spcAft>
                <a:spcPts val="600"/>
              </a:spcAft>
            </a:pPr>
            <a:r>
              <a:rPr lang="en-US" sz="2800" dirty="0">
                <a:solidFill>
                  <a:srgbClr val="000000"/>
                </a:solidFill>
                <a:effectLst/>
                <a:latin typeface="+mn-lt"/>
                <a:ea typeface="MS Mincho" panose="02020609040205080304" pitchFamily="49" charset="-128"/>
                <a:cs typeface="Times New Roman" panose="02020603050405020304" pitchFamily="18" charset="0"/>
              </a:rPr>
              <a:t>A. cleaved caspase 3 </a:t>
            </a:r>
          </a:p>
          <a:p>
            <a:pPr marL="346075" marR="0">
              <a:spcBef>
                <a:spcPts val="0"/>
              </a:spcBef>
              <a:spcAft>
                <a:spcPts val="600"/>
              </a:spcAft>
            </a:pPr>
            <a:r>
              <a:rPr lang="en-US" sz="2800" dirty="0">
                <a:latin typeface="+mn-lt"/>
                <a:ea typeface="MS Mincho" panose="02020609040205080304" pitchFamily="49" charset="-128"/>
                <a:cs typeface="Times New Roman" panose="02020603050405020304" pitchFamily="18" charset="0"/>
              </a:rPr>
              <a:t>B. </a:t>
            </a:r>
            <a:r>
              <a:rPr lang="el-GR" sz="2800" dirty="0">
                <a:solidFill>
                  <a:srgbClr val="000000"/>
                </a:solidFill>
                <a:effectLst/>
                <a:latin typeface="+mn-lt"/>
                <a:ea typeface="MS Mincho" panose="02020609040205080304" pitchFamily="49" charset="-128"/>
                <a:cs typeface="Times New Roman" panose="02020603050405020304" pitchFamily="18" charset="0"/>
              </a:rPr>
              <a:t>β-</a:t>
            </a:r>
            <a:r>
              <a:rPr lang="en-US" sz="2800" dirty="0">
                <a:solidFill>
                  <a:srgbClr val="000000"/>
                </a:solidFill>
                <a:effectLst/>
                <a:latin typeface="+mn-lt"/>
                <a:ea typeface="MS Mincho" panose="02020609040205080304" pitchFamily="49" charset="-128"/>
                <a:cs typeface="Times New Roman" panose="02020603050405020304" pitchFamily="18" charset="0"/>
              </a:rPr>
              <a:t>galactosidase </a:t>
            </a:r>
          </a:p>
          <a:p>
            <a:pPr marL="346075" marR="0">
              <a:spcBef>
                <a:spcPts val="0"/>
              </a:spcBef>
              <a:spcAft>
                <a:spcPts val="600"/>
              </a:spcAft>
            </a:pPr>
            <a:r>
              <a:rPr lang="en-US" sz="2800" dirty="0">
                <a:latin typeface="+mn-lt"/>
                <a:ea typeface="MS Mincho" panose="02020609040205080304" pitchFamily="49" charset="-128"/>
                <a:cs typeface="Times New Roman" panose="02020603050405020304" pitchFamily="18" charset="0"/>
              </a:rPr>
              <a:t>C. </a:t>
            </a:r>
            <a:r>
              <a:rPr lang="en-US" sz="2800" dirty="0">
                <a:solidFill>
                  <a:srgbClr val="000000"/>
                </a:solidFill>
                <a:effectLst/>
                <a:latin typeface="+mn-lt"/>
                <a:ea typeface="MS Mincho" panose="02020609040205080304" pitchFamily="49" charset="-128"/>
                <a:cs typeface="Times New Roman" panose="02020603050405020304" pitchFamily="18" charset="0"/>
              </a:rPr>
              <a:t>receptor-interacting serine/threonine-protein kinase 3 (RIP3) </a:t>
            </a:r>
          </a:p>
          <a:p>
            <a:pPr marL="346075" marR="0">
              <a:spcBef>
                <a:spcPts val="0"/>
              </a:spcBef>
              <a:spcAft>
                <a:spcPts val="0"/>
              </a:spcAft>
            </a:pPr>
            <a:r>
              <a:rPr lang="en-US" sz="2800" dirty="0">
                <a:latin typeface="+mn-lt"/>
                <a:ea typeface="MS Mincho" panose="02020609040205080304" pitchFamily="49" charset="-128"/>
                <a:cs typeface="Times New Roman" panose="02020603050405020304" pitchFamily="18" charset="0"/>
              </a:rPr>
              <a:t>D. </a:t>
            </a:r>
            <a:r>
              <a:rPr lang="en-US" sz="2800" dirty="0">
                <a:solidFill>
                  <a:srgbClr val="000000"/>
                </a:solidFill>
                <a:effectLst/>
                <a:latin typeface="+mn-lt"/>
                <a:ea typeface="MS Mincho" panose="02020609040205080304" pitchFamily="49" charset="-128"/>
                <a:cs typeface="Times New Roman" panose="02020603050405020304" pitchFamily="18" charset="0"/>
              </a:rPr>
              <a:t>sodium-independent cystine-glutamate antiporter</a:t>
            </a:r>
            <a:endParaRPr lang="en-US" sz="28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37073" y="2742009"/>
            <a:ext cx="2947630" cy="43294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09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401205"/>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600" dirty="0">
                <a:effectLst/>
                <a:latin typeface="+mn-lt"/>
                <a:ea typeface="MS Mincho" panose="02020609040205080304" pitchFamily="49" charset="-128"/>
                <a:cs typeface="Times New Roman" panose="02020603050405020304" pitchFamily="18" charset="0"/>
              </a:rPr>
              <a:t>Which cell type is most likely to die by apoptosis following irradiation?</a:t>
            </a:r>
          </a:p>
          <a:p>
            <a:pPr marL="0" marR="0">
              <a:spcBef>
                <a:spcPts val="0"/>
              </a:spcBef>
              <a:spcAft>
                <a:spcPts val="0"/>
              </a:spcAft>
            </a:pPr>
            <a:endParaRPr lang="en-US" sz="2800" dirty="0">
              <a:effectLst/>
              <a:latin typeface="+mn-lt"/>
              <a:ea typeface="MS Mincho" panose="02020609040205080304" pitchFamily="49" charset="-128"/>
              <a:cs typeface="Times New Roman" panose="02020603050405020304" pitchFamily="18" charset="0"/>
            </a:endParaRPr>
          </a:p>
          <a:p>
            <a:pPr marL="346075"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A. post-synaptic motor neurons</a:t>
            </a:r>
          </a:p>
          <a:p>
            <a:pPr marL="346075"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B. CD8+ lymphocytes </a:t>
            </a:r>
          </a:p>
          <a:p>
            <a:pPr marL="346075"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C. Type 1 pneumocytes</a:t>
            </a:r>
          </a:p>
          <a:p>
            <a:pPr marL="346075" marR="0">
              <a:spcBef>
                <a:spcPts val="0"/>
              </a:spcBef>
              <a:spcAft>
                <a:spcPts val="600"/>
              </a:spcAft>
            </a:pPr>
            <a:r>
              <a:rPr lang="en-US" sz="3200" dirty="0">
                <a:effectLst/>
                <a:latin typeface="+mn-lt"/>
                <a:ea typeface="MS Mincho" panose="02020609040205080304" pitchFamily="49" charset="-128"/>
                <a:cs typeface="Times New Roman" panose="02020603050405020304" pitchFamily="18" charset="0"/>
              </a:rPr>
              <a:t>D. ﬁbroblasts</a:t>
            </a:r>
          </a:p>
          <a:p>
            <a:pPr marL="346075" marR="0">
              <a:spcBef>
                <a:spcPts val="0"/>
              </a:spcBef>
              <a:spcAft>
                <a:spcPts val="600"/>
              </a:spcAft>
            </a:pPr>
            <a:r>
              <a:rPr lang="en-US" sz="3200" dirty="0">
                <a:latin typeface="+mn-lt"/>
                <a:ea typeface="MS Mincho" panose="02020609040205080304" pitchFamily="49" charset="-128"/>
                <a:cs typeface="Times New Roman" panose="02020603050405020304" pitchFamily="18" charset="0"/>
              </a:rPr>
              <a:t>E. vascular endothelial cells</a:t>
            </a:r>
            <a:endParaRPr lang="en-US" sz="32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02450" y="2709467"/>
            <a:ext cx="4008165" cy="43294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61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3770263"/>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Radiation-induced free radical damage to cell membranes produces _____, a potent trigger of apoptosis.</a:t>
            </a:r>
            <a:endParaRPr lang="en-US" sz="3200" dirty="0">
              <a:latin typeface="+mn-lt"/>
              <a:ea typeface="MS Mincho" panose="02020609040205080304" pitchFamily="49" charset="-128"/>
              <a:cs typeface="Times New Roman" panose="02020603050405020304" pitchFamily="18" charset="0"/>
            </a:endParaRPr>
          </a:p>
          <a:p>
            <a:pPr marL="457200" marR="0">
              <a:spcBef>
                <a:spcPts val="0"/>
              </a:spcBef>
              <a:spcAft>
                <a:spcPts val="0"/>
              </a:spcAft>
            </a:pPr>
            <a:r>
              <a:rPr lang="en-US" sz="3200" dirty="0">
                <a:latin typeface="+mn-lt"/>
                <a:ea typeface="MS Mincho" panose="02020609040205080304" pitchFamily="49" charset="-128"/>
                <a:cs typeface="Times New Roman" panose="02020603050405020304" pitchFamily="18" charset="0"/>
              </a:rPr>
              <a:t>A. </a:t>
            </a:r>
            <a:r>
              <a:rPr lang="en-US" sz="3200" dirty="0" err="1">
                <a:effectLst/>
                <a:latin typeface="+mn-lt"/>
                <a:ea typeface="MS Mincho" panose="02020609040205080304" pitchFamily="49" charset="-128"/>
                <a:cs typeface="Times New Roman" panose="02020603050405020304" pitchFamily="18" charset="0"/>
              </a:rPr>
              <a:t>beclin</a:t>
            </a:r>
            <a:endParaRPr lang="en-US" sz="3200" dirty="0">
              <a:latin typeface="+mn-lt"/>
              <a:ea typeface="MS Mincho" panose="02020609040205080304" pitchFamily="49" charset="-128"/>
              <a:cs typeface="Times New Roman" panose="02020603050405020304" pitchFamily="18" charset="0"/>
            </a:endParaRPr>
          </a:p>
          <a:p>
            <a:pPr marL="457200" marR="0">
              <a:spcBef>
                <a:spcPts val="0"/>
              </a:spcBef>
              <a:spcAft>
                <a:spcPts val="0"/>
              </a:spcAft>
            </a:pPr>
            <a:r>
              <a:rPr lang="en-US" sz="3200" dirty="0">
                <a:effectLst/>
                <a:latin typeface="+mn-lt"/>
                <a:ea typeface="MS Mincho" panose="02020609040205080304" pitchFamily="49" charset="-128"/>
                <a:cs typeface="Times New Roman" panose="02020603050405020304" pitchFamily="18" charset="0"/>
              </a:rPr>
              <a:t>B. cytochrome C </a:t>
            </a:r>
          </a:p>
          <a:p>
            <a:pPr marL="457200" marR="0">
              <a:spcBef>
                <a:spcPts val="0"/>
              </a:spcBef>
              <a:spcAft>
                <a:spcPts val="0"/>
              </a:spcAft>
            </a:pPr>
            <a:r>
              <a:rPr lang="en-US" sz="3200" dirty="0">
                <a:latin typeface="+mn-lt"/>
                <a:ea typeface="MS Mincho" panose="02020609040205080304" pitchFamily="49" charset="-128"/>
                <a:cs typeface="Times New Roman" panose="02020603050405020304" pitchFamily="18" charset="0"/>
              </a:rPr>
              <a:t>C. ceramide</a:t>
            </a:r>
          </a:p>
          <a:p>
            <a:pPr marL="457200" marR="0">
              <a:spcBef>
                <a:spcPts val="0"/>
              </a:spcBef>
              <a:spcAft>
                <a:spcPts val="0"/>
              </a:spcAft>
            </a:pPr>
            <a:r>
              <a:rPr lang="en-US" sz="3200" dirty="0">
                <a:effectLst/>
                <a:latin typeface="+mn-lt"/>
                <a:ea typeface="MS Mincho" panose="02020609040205080304" pitchFamily="49" charset="-128"/>
                <a:cs typeface="Times New Roman" panose="02020603050405020304" pitchFamily="18" charset="0"/>
              </a:rPr>
              <a:t>D. </a:t>
            </a:r>
            <a:r>
              <a:rPr lang="en-US" sz="3200" dirty="0">
                <a:latin typeface="+mn-lt"/>
                <a:ea typeface="MS Mincho" panose="02020609040205080304" pitchFamily="49" charset="-128"/>
                <a:cs typeface="Times New Roman" panose="02020603050405020304" pitchFamily="18" charset="0"/>
              </a:rPr>
              <a:t>calreticulin</a:t>
            </a:r>
            <a:endParaRPr lang="en-US" sz="32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109698" y="3270924"/>
            <a:ext cx="2289545" cy="432948"/>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0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185761"/>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800"/>
              </a:spcAft>
            </a:pPr>
            <a:r>
              <a:rPr lang="en-US" sz="3200" b="0" i="0" dirty="0">
                <a:solidFill>
                  <a:schemeClr val="tx1"/>
                </a:solidFill>
                <a:effectLst/>
                <a:latin typeface="+mn-lt"/>
              </a:rPr>
              <a:t>What is the role of the SASP (Senescence-Associated Secretory Phenotype) in senescent cells? </a:t>
            </a:r>
          </a:p>
          <a:p>
            <a:pPr marL="461963" marR="0">
              <a:spcBef>
                <a:spcPts val="0"/>
              </a:spcBef>
              <a:spcAft>
                <a:spcPts val="600"/>
              </a:spcAft>
            </a:pPr>
            <a:r>
              <a:rPr lang="en-US" sz="2800" b="0" i="0" dirty="0">
                <a:solidFill>
                  <a:schemeClr val="tx1"/>
                </a:solidFill>
                <a:effectLst/>
                <a:latin typeface="+mn-lt"/>
              </a:rPr>
              <a:t>A. Promotes accelerated cell proliferation</a:t>
            </a:r>
          </a:p>
          <a:p>
            <a:pPr marL="461963" marR="0">
              <a:spcBef>
                <a:spcPts val="0"/>
              </a:spcBef>
              <a:spcAft>
                <a:spcPts val="600"/>
              </a:spcAft>
            </a:pPr>
            <a:r>
              <a:rPr lang="en-US" sz="2800" b="0" i="0" dirty="0">
                <a:solidFill>
                  <a:schemeClr val="tx1"/>
                </a:solidFill>
                <a:effectLst/>
                <a:latin typeface="+mn-lt"/>
              </a:rPr>
              <a:t>B. Induces inflammation </a:t>
            </a:r>
            <a:r>
              <a:rPr lang="en-US" sz="2800" dirty="0">
                <a:solidFill>
                  <a:schemeClr val="tx1"/>
                </a:solidFill>
                <a:latin typeface="+mn-lt"/>
              </a:rPr>
              <a:t>that can </a:t>
            </a:r>
            <a:r>
              <a:rPr lang="en-US" sz="2800" b="0" i="0" dirty="0">
                <a:solidFill>
                  <a:schemeClr val="tx1"/>
                </a:solidFill>
                <a:effectLst/>
                <a:latin typeface="+mn-lt"/>
              </a:rPr>
              <a:t>affect neighboring </a:t>
            </a:r>
            <a:r>
              <a:rPr lang="en-US" sz="2800" dirty="0">
                <a:solidFill>
                  <a:schemeClr val="tx1"/>
                </a:solidFill>
                <a:latin typeface="+mn-lt"/>
              </a:rPr>
              <a:t>c</a:t>
            </a:r>
            <a:r>
              <a:rPr lang="en-US" sz="2800" b="0" i="0" dirty="0">
                <a:solidFill>
                  <a:schemeClr val="tx1"/>
                </a:solidFill>
                <a:effectLst/>
                <a:latin typeface="+mn-lt"/>
              </a:rPr>
              <a:t>ells </a:t>
            </a:r>
          </a:p>
          <a:p>
            <a:pPr marL="461963" marR="0">
              <a:spcBef>
                <a:spcPts val="0"/>
              </a:spcBef>
              <a:spcAft>
                <a:spcPts val="600"/>
              </a:spcAft>
            </a:pPr>
            <a:r>
              <a:rPr lang="en-US" sz="2800" b="0" i="0" dirty="0">
                <a:solidFill>
                  <a:schemeClr val="tx1"/>
                </a:solidFill>
                <a:effectLst/>
                <a:latin typeface="+mn-lt"/>
              </a:rPr>
              <a:t>C. Enhances DNA repair</a:t>
            </a:r>
          </a:p>
          <a:p>
            <a:pPr marL="461963" marR="0">
              <a:spcBef>
                <a:spcPts val="0"/>
              </a:spcBef>
              <a:spcAft>
                <a:spcPts val="1800"/>
              </a:spcAft>
            </a:pPr>
            <a:r>
              <a:rPr lang="en-US" sz="2800" b="0" i="0" dirty="0">
                <a:solidFill>
                  <a:schemeClr val="tx1"/>
                </a:solidFill>
                <a:effectLst/>
                <a:latin typeface="+mn-lt"/>
              </a:rPr>
              <a:t>D. Inhibits telomerase activity</a:t>
            </a:r>
            <a:endParaRPr lang="en-US" sz="2800" dirty="0">
              <a:solidFill>
                <a:schemeClr val="tx1"/>
              </a:solidFill>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58079" y="2776852"/>
            <a:ext cx="6352986" cy="873374"/>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67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23272" y="553110"/>
            <a:ext cx="8065986" cy="4478149"/>
          </a:xfrm>
          <a:prstGeom prst="rect">
            <a:avLst/>
          </a:prstGeom>
          <a:noFill/>
          <a:effectLst>
            <a:outerShdw blurRad="50800" dist="38100" dir="2700000" algn="tl" rotWithShape="0">
              <a:prstClr val="black">
                <a:alpha val="40000"/>
              </a:prstClr>
            </a:outerShdw>
          </a:effectLst>
        </p:spPr>
        <p:txBody>
          <a:bodyPr wrap="square">
            <a:spAutoFit/>
          </a:bodyPr>
          <a:lstStyle/>
          <a:p>
            <a:pPr marL="6350" marR="0">
              <a:spcBef>
                <a:spcPts val="0"/>
              </a:spcBef>
              <a:spcAft>
                <a:spcPts val="1800"/>
              </a:spcAft>
            </a:pPr>
            <a:r>
              <a:rPr lang="en-US" sz="3200" b="0" i="0" dirty="0">
                <a:solidFill>
                  <a:schemeClr val="tx1"/>
                </a:solidFill>
                <a:effectLst/>
                <a:latin typeface="+mn-lt"/>
              </a:rPr>
              <a:t>What is the primary purpose of senescence in multicellular organisms?</a:t>
            </a:r>
          </a:p>
          <a:p>
            <a:pPr marL="461963" marR="0">
              <a:spcBef>
                <a:spcPts val="0"/>
              </a:spcBef>
              <a:spcAft>
                <a:spcPts val="600"/>
              </a:spcAft>
            </a:pPr>
            <a:r>
              <a:rPr lang="en-US" sz="3200" b="0" i="0" dirty="0">
                <a:solidFill>
                  <a:schemeClr val="tx1"/>
                </a:solidFill>
                <a:effectLst/>
                <a:latin typeface="+mn-lt"/>
              </a:rPr>
              <a:t>A. Promote cell proliferation</a:t>
            </a:r>
          </a:p>
          <a:p>
            <a:pPr marL="461963" marR="0">
              <a:spcBef>
                <a:spcPts val="0"/>
              </a:spcBef>
              <a:spcAft>
                <a:spcPts val="600"/>
              </a:spcAft>
            </a:pPr>
            <a:r>
              <a:rPr lang="en-US" sz="3200" b="0" i="0" dirty="0">
                <a:solidFill>
                  <a:schemeClr val="tx1"/>
                </a:solidFill>
                <a:effectLst/>
                <a:latin typeface="+mn-lt"/>
              </a:rPr>
              <a:t>B. Hinder carcinogenesis</a:t>
            </a:r>
          </a:p>
          <a:p>
            <a:pPr marL="461963" marR="0">
              <a:spcBef>
                <a:spcPts val="0"/>
              </a:spcBef>
              <a:spcAft>
                <a:spcPts val="600"/>
              </a:spcAft>
            </a:pPr>
            <a:r>
              <a:rPr lang="en-US" sz="3200" b="0" i="0" dirty="0">
                <a:solidFill>
                  <a:schemeClr val="tx1"/>
                </a:solidFill>
                <a:effectLst/>
                <a:latin typeface="+mn-lt"/>
              </a:rPr>
              <a:t>C. Enhance tissue regeneration </a:t>
            </a:r>
          </a:p>
          <a:p>
            <a:pPr marL="461963" marR="0">
              <a:spcBef>
                <a:spcPts val="0"/>
              </a:spcBef>
              <a:spcAft>
                <a:spcPts val="1800"/>
              </a:spcAft>
            </a:pPr>
            <a:r>
              <a:rPr lang="en-US" sz="3200" b="0" i="0" dirty="0">
                <a:solidFill>
                  <a:schemeClr val="tx1"/>
                </a:solidFill>
                <a:effectLst/>
                <a:latin typeface="+mn-lt"/>
              </a:rPr>
              <a:t>D. Increase metabolic activity</a:t>
            </a:r>
            <a:endParaRPr lang="en-US" sz="3200" dirty="0">
              <a:solidFill>
                <a:schemeClr val="tx1"/>
              </a:solidFill>
              <a:effectLst/>
              <a:latin typeface="+mn-lt"/>
              <a:ea typeface="MS Mincho" panose="02020609040205080304" pitchFamily="49" charset="-128"/>
              <a:cs typeface="Times New Roman" panose="02020603050405020304" pitchFamily="18" charset="0"/>
            </a:endParaRPr>
          </a:p>
          <a:p>
            <a:pPr marL="0" marR="0">
              <a:spcBef>
                <a:spcPts val="0"/>
              </a:spcBef>
              <a:spcAft>
                <a:spcPts val="1800"/>
              </a:spcAft>
            </a:pPr>
            <a:r>
              <a:rPr lang="en-US" sz="4800" b="0" i="0" dirty="0">
                <a:solidFill>
                  <a:schemeClr val="tx1"/>
                </a:solidFill>
                <a:effectLst/>
                <a:latin typeface="+mn-lt"/>
              </a:rPr>
              <a:t> </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131821" y="2401352"/>
            <a:ext cx="4620050" cy="496705"/>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0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2" name="Text Placeholder 2">
            <a:extLst>
              <a:ext uri="{FF2B5EF4-FFF2-40B4-BE49-F238E27FC236}">
                <a16:creationId xmlns:a16="http://schemas.microsoft.com/office/drawing/2014/main" id="{C314114C-653F-332F-DD0F-C6C2376F1F4D}"/>
              </a:ext>
            </a:extLst>
          </p:cNvPr>
          <p:cNvSpPr txBox="1">
            <a:spLocks/>
          </p:cNvSpPr>
          <p:nvPr/>
        </p:nvSpPr>
        <p:spPr>
          <a:xfrm>
            <a:off x="598550" y="346704"/>
            <a:ext cx="8314096" cy="4674183"/>
          </a:xfrm>
          <a:prstGeom prst="rect">
            <a:avLst/>
          </a:prstGeom>
          <a:noFill/>
          <a:effectLst/>
        </p:spPr>
        <p:txBody>
          <a:bodyPr anchor="t" anchorCtr="0"/>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1800"/>
              </a:spcAft>
              <a:buClr>
                <a:srgbClr val="00695C">
                  <a:lumMod val="75000"/>
                </a:srgbClr>
              </a:buClr>
              <a:buSzPct val="100000"/>
              <a:buFont typeface="Wingdings 3" panose="05040102010807070707" pitchFamily="18" charset="2"/>
              <a:buNone/>
              <a:tabLst/>
              <a:defRPr/>
            </a:pPr>
            <a:r>
              <a:rPr kumimoji="0" lang="en-US" sz="2800" b="0" i="1" u="none" strike="noStrike" kern="1200" cap="none" spc="0" normalizeH="0" baseline="0" noProof="0" dirty="0">
                <a:ln>
                  <a:noFill/>
                </a:ln>
                <a:solidFill>
                  <a:srgbClr val="000000"/>
                </a:solidFill>
                <a:effectLst>
                  <a:outerShdw blurRad="63500" dist="50800" dir="2700000" algn="tl" rotWithShape="0">
                    <a:prstClr val="black">
                      <a:alpha val="40000"/>
                    </a:prstClr>
                  </a:outerShdw>
                </a:effectLst>
                <a:uLnTx/>
                <a:uFillTx/>
                <a:latin typeface="Arial"/>
                <a:ea typeface="+mn-ea"/>
                <a:cs typeface="+mn-cs"/>
                <a:sym typeface="Arial"/>
              </a:rPr>
              <a:t>True-False Questions:</a:t>
            </a:r>
          </a:p>
          <a:p>
            <a:pPr marL="0" lvl="0" indent="0">
              <a:spcAft>
                <a:spcPts val="1800"/>
              </a:spcAft>
              <a:buClr>
                <a:srgbClr val="000000"/>
              </a:buClr>
              <a:buNone/>
            </a:pPr>
            <a:r>
              <a:rPr lang="en-US" sz="1800" b="1" dirty="0">
                <a:solidFill>
                  <a:srgbClr val="000000"/>
                </a:solidFill>
              </a:rPr>
              <a:t>Cell death by autophagy requires progression through the cell cycle. </a:t>
            </a:r>
            <a:endParaRPr kumimoji="0" lang="en-US" sz="1800" b="1" i="0" u="none" strike="noStrike" kern="1200" cap="none" spc="0" normalizeH="0" baseline="0" noProof="0" dirty="0">
              <a:ln>
                <a:noFill/>
              </a:ln>
              <a:solidFill>
                <a:srgbClr val="000000"/>
              </a:solidFill>
              <a:effectLst/>
              <a:uLnTx/>
              <a:uFillTx/>
              <a:latin typeface="Arial"/>
              <a:sym typeface="Arial"/>
            </a:endParaRPr>
          </a:p>
          <a:p>
            <a:pPr marL="0" marR="0" lvl="0" indent="0" algn="l" defTabSz="457200" rtl="0" eaLnBrk="1" fontAlgn="auto" latinLnBrk="0" hangingPunct="1">
              <a:lnSpc>
                <a:spcPct val="100000"/>
              </a:lnSpc>
              <a:spcBef>
                <a:spcPct val="20000"/>
              </a:spcBef>
              <a:spcAft>
                <a:spcPts val="1800"/>
              </a:spcAft>
              <a:buClr>
                <a:srgbClr val="000000"/>
              </a:buClr>
              <a:buSzPct val="80000"/>
              <a:buFont typeface="Wingdings 3" panose="05040102010807070707" pitchFamily="18" charset="2"/>
              <a:buNone/>
              <a:tabLst/>
              <a:defRPr/>
            </a:pPr>
            <a:r>
              <a:rPr kumimoji="0" lang="en-US" sz="1800" b="1" i="0" u="none" strike="noStrike" kern="1200" cap="none" spc="0" normalizeH="0" baseline="0" noProof="0" dirty="0">
                <a:ln>
                  <a:noFill/>
                </a:ln>
                <a:solidFill>
                  <a:srgbClr val="FFFF00"/>
                </a:solidFill>
                <a:effectLst>
                  <a:outerShdw blurRad="63500" dist="50800" dir="2700000" algn="tl" rotWithShape="0">
                    <a:prstClr val="black">
                      <a:alpha val="40000"/>
                    </a:prstClr>
                  </a:outerShdw>
                </a:effectLst>
                <a:uLnTx/>
                <a:uFillTx/>
                <a:latin typeface="Arial"/>
                <a:sym typeface="Arial"/>
              </a:rPr>
              <a:t>False</a:t>
            </a:r>
            <a:endParaRPr kumimoji="0" lang="en-US" sz="1800" b="1" i="0" u="none" strike="noStrike" kern="1200" cap="none" spc="0" normalizeH="0" baseline="0" noProof="0" dirty="0">
              <a:ln>
                <a:noFill/>
              </a:ln>
              <a:solidFill>
                <a:srgbClr val="000000"/>
              </a:solidFill>
              <a:effectLst>
                <a:outerShdw blurRad="63500" dist="50800" dir="2700000" algn="tl" rotWithShape="0">
                  <a:prstClr val="black">
                    <a:alpha val="40000"/>
                  </a:prstClr>
                </a:outerShdw>
              </a:effectLst>
              <a:uLnTx/>
              <a:uFillTx/>
              <a:latin typeface="Arial"/>
              <a:sym typeface="Arial"/>
            </a:endParaRPr>
          </a:p>
          <a:p>
            <a:pPr marL="0" lvl="0" indent="0">
              <a:spcBef>
                <a:spcPts val="0"/>
              </a:spcBef>
              <a:spcAft>
                <a:spcPts val="1800"/>
              </a:spcAft>
              <a:buClr>
                <a:srgbClr val="00695C">
                  <a:lumMod val="75000"/>
                </a:srgbClr>
              </a:buClr>
              <a:buSzPct val="100000"/>
              <a:buNone/>
            </a:pPr>
            <a:r>
              <a:rPr lang="en-US" sz="1800" b="1" dirty="0">
                <a:solidFill>
                  <a:srgbClr val="000000"/>
                </a:solidFill>
              </a:rPr>
              <a:t>Cells that have undergone mitotic catastrophe often contain micronuclei.</a:t>
            </a:r>
          </a:p>
          <a:p>
            <a:pPr marL="0" lvl="0" indent="0">
              <a:spcBef>
                <a:spcPts val="0"/>
              </a:spcBef>
              <a:spcAft>
                <a:spcPts val="1800"/>
              </a:spcAft>
              <a:buClr>
                <a:srgbClr val="00695C">
                  <a:lumMod val="75000"/>
                </a:srgbClr>
              </a:buClr>
              <a:buSzPct val="100000"/>
              <a:buNone/>
            </a:pPr>
            <a:r>
              <a:rPr kumimoji="0" lang="en-US" sz="1800" b="1" i="0" u="none" strike="noStrike" kern="1200" cap="none" spc="0" normalizeH="0" baseline="0" noProof="0" dirty="0">
                <a:ln>
                  <a:noFill/>
                </a:ln>
                <a:solidFill>
                  <a:srgbClr val="FFFF00"/>
                </a:solidFill>
                <a:effectLst>
                  <a:outerShdw blurRad="63500" dist="50800" dir="2700000" algn="tl" rotWithShape="0">
                    <a:prstClr val="black">
                      <a:alpha val="40000"/>
                    </a:prstClr>
                  </a:outerShdw>
                </a:effectLst>
                <a:uLnTx/>
                <a:uFillTx/>
                <a:latin typeface="Arial"/>
                <a:sym typeface="Arial"/>
              </a:rPr>
              <a:t>True</a:t>
            </a:r>
            <a:endParaRPr kumimoji="0" lang="en-US" sz="1800" b="1" i="0" u="none" strike="noStrike" kern="1200" cap="none" spc="0" normalizeH="0" baseline="0" noProof="0" dirty="0">
              <a:ln>
                <a:noFill/>
              </a:ln>
              <a:solidFill>
                <a:srgbClr val="000000"/>
              </a:solidFill>
              <a:effectLst>
                <a:outerShdw blurRad="63500" dist="50800" dir="2700000" algn="tl" rotWithShape="0">
                  <a:prstClr val="black">
                    <a:alpha val="40000"/>
                  </a:prstClr>
                </a:outerShdw>
              </a:effectLst>
              <a:uLnTx/>
              <a:uFillTx/>
              <a:latin typeface="Arial"/>
              <a:sym typeface="Arial"/>
            </a:endParaRPr>
          </a:p>
          <a:p>
            <a:pPr marL="0" indent="0">
              <a:spcAft>
                <a:spcPts val="1800"/>
              </a:spcAft>
              <a:buNone/>
            </a:pPr>
            <a:r>
              <a:rPr lang="en-US" sz="1800" b="1" dirty="0">
                <a:solidFill>
                  <a:schemeClr val="tx1"/>
                </a:solidFill>
              </a:rPr>
              <a:t>Some cells containing radiation-induced chromosome aberrations die at the first mitosis following irradiation, but others may divide a few more times before dying.</a:t>
            </a:r>
          </a:p>
          <a:p>
            <a:pPr marL="0" lvl="0" indent="0">
              <a:spcBef>
                <a:spcPts val="0"/>
              </a:spcBef>
              <a:spcAft>
                <a:spcPts val="1800"/>
              </a:spcAft>
              <a:buClr>
                <a:srgbClr val="00695C">
                  <a:lumMod val="75000"/>
                </a:srgbClr>
              </a:buClr>
              <a:buSzPct val="100000"/>
              <a:buNone/>
            </a:pPr>
            <a:r>
              <a:rPr lang="en-US" sz="1800" b="1" dirty="0">
                <a:solidFill>
                  <a:srgbClr val="FFFF00"/>
                </a:solidFill>
                <a:effectLst>
                  <a:outerShdw blurRad="63500" dist="50800" dir="2700000" algn="tl" rotWithShape="0">
                    <a:prstClr val="black">
                      <a:alpha val="40000"/>
                    </a:prstClr>
                  </a:outerShdw>
                </a:effectLst>
              </a:rPr>
              <a:t>True</a:t>
            </a:r>
            <a:endParaRPr lang="en-US" sz="1800" b="1" dirty="0">
              <a:solidFill>
                <a:srgbClr val="000000"/>
              </a:solidFill>
              <a:effectLst>
                <a:outerShdw blurRad="63500" dist="50800" dir="2700000" algn="tl" rotWithShape="0">
                  <a:prstClr val="black">
                    <a:alpha val="40000"/>
                  </a:prstClr>
                </a:outerShdw>
              </a:effectLst>
            </a:endParaRPr>
          </a:p>
          <a:p>
            <a:pPr marL="0" indent="0">
              <a:buNone/>
            </a:pPr>
            <a:r>
              <a:rPr lang="en-US" sz="1800" b="1" dirty="0">
                <a:solidFill>
                  <a:schemeClr val="tx1"/>
                </a:solidFill>
              </a:rPr>
              <a:t>	 </a:t>
            </a:r>
            <a:endParaRPr kumimoji="0" lang="en-US" sz="1800" b="1" i="0" u="none" strike="noStrike" kern="1200" cap="none" spc="0" normalizeH="0" baseline="0" noProof="0" dirty="0">
              <a:ln>
                <a:noFill/>
              </a:ln>
              <a:solidFill>
                <a:schemeClr val="tx1"/>
              </a:solidFill>
              <a:effectLst>
                <a:outerShdw blurRad="63500" dist="50800" dir="2700000" algn="tl" rotWithShape="0">
                  <a:prstClr val="black">
                    <a:alpha val="40000"/>
                  </a:prstClr>
                </a:outerShdw>
              </a:effectLst>
              <a:uLnTx/>
              <a:uFillTx/>
              <a:sym typeface="Arial"/>
            </a:endParaRPr>
          </a:p>
          <a:p>
            <a:pPr marL="0" marR="0" lvl="0" indent="0" algn="l" defTabSz="457200" rtl="0" eaLnBrk="1" fontAlgn="auto" latinLnBrk="0" hangingPunct="1">
              <a:lnSpc>
                <a:spcPct val="100000"/>
              </a:lnSpc>
              <a:spcBef>
                <a:spcPts val="0"/>
              </a:spcBef>
              <a:spcAft>
                <a:spcPts val="1800"/>
              </a:spcAft>
              <a:buClr>
                <a:srgbClr val="00695C">
                  <a:lumMod val="75000"/>
                </a:srgbClr>
              </a:buClr>
              <a:buSzPct val="100000"/>
              <a:buFont typeface="Wingdings 3" panose="05040102010807070707" pitchFamily="18" charset="2"/>
              <a:buNone/>
              <a:tabLst/>
              <a:defRPr/>
            </a:pPr>
            <a:endParaRPr kumimoji="0" lang="en-US" sz="2000" b="1" i="0" u="none" strike="noStrike" kern="1200" cap="none" spc="0" normalizeH="0" baseline="0" noProof="0" dirty="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273469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1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strips(downLeft)">
                                      <p:cBhvr>
                                        <p:cTn id="24" dur="10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strips(downLeft)">
                                      <p:cBhvr>
                                        <p:cTn id="35"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ext Placeholder 2">
            <a:extLst>
              <a:ext uri="{FF2B5EF4-FFF2-40B4-BE49-F238E27FC236}">
                <a16:creationId xmlns:a16="http://schemas.microsoft.com/office/drawing/2014/main" id="{C314114C-653F-332F-DD0F-C6C2376F1F4D}"/>
              </a:ext>
            </a:extLst>
          </p:cNvPr>
          <p:cNvSpPr txBox="1">
            <a:spLocks/>
          </p:cNvSpPr>
          <p:nvPr/>
        </p:nvSpPr>
        <p:spPr>
          <a:xfrm>
            <a:off x="598550" y="346704"/>
            <a:ext cx="8314096" cy="4674183"/>
          </a:xfrm>
          <a:prstGeom prst="rect">
            <a:avLst/>
          </a:prstGeom>
          <a:noFill/>
          <a:effectLst/>
        </p:spPr>
        <p:txBody>
          <a:bodyPr anchor="t" anchorCtr="0"/>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Aft>
                <a:spcPts val="1800"/>
              </a:spcAft>
              <a:buClr>
                <a:schemeClr val="bg2">
                  <a:lumMod val="75000"/>
                </a:schemeClr>
              </a:buClr>
              <a:buSzPct val="100000"/>
              <a:buNone/>
            </a:pPr>
            <a:r>
              <a:rPr lang="en-US" sz="2800" i="1" dirty="0">
                <a:solidFill>
                  <a:schemeClr val="tx1"/>
                </a:solidFill>
                <a:effectLst>
                  <a:outerShdw blurRad="63500" dist="50800" dir="2700000" algn="tl" rotWithShape="0">
                    <a:prstClr val="black">
                      <a:alpha val="40000"/>
                    </a:prstClr>
                  </a:outerShdw>
                </a:effectLst>
              </a:rPr>
              <a:t>True-False Questions (cont.):</a:t>
            </a:r>
          </a:p>
          <a:p>
            <a:pPr marL="0" indent="0">
              <a:spcAft>
                <a:spcPts val="1800"/>
              </a:spcAft>
              <a:buNone/>
            </a:pPr>
            <a:r>
              <a:rPr lang="en-US" b="1" dirty="0">
                <a:solidFill>
                  <a:schemeClr val="tx1"/>
                </a:solidFill>
              </a:rPr>
              <a:t>Tumor cells that have lost RB activity become insensitive to growth suppression. </a:t>
            </a:r>
          </a:p>
          <a:p>
            <a:pPr marL="0" indent="0">
              <a:spcAft>
                <a:spcPts val="1800"/>
              </a:spcAft>
              <a:buNone/>
            </a:pPr>
            <a:r>
              <a:rPr lang="en-US" b="1" dirty="0">
                <a:solidFill>
                  <a:srgbClr val="FFFF00"/>
                </a:solidFill>
                <a:effectLst>
                  <a:outerShdw blurRad="63500" dist="50800" dir="2700000" algn="tl" rotWithShape="0">
                    <a:prstClr val="black">
                      <a:alpha val="40000"/>
                    </a:prstClr>
                  </a:outerShdw>
                </a:effectLst>
              </a:rPr>
              <a:t>True</a:t>
            </a:r>
            <a:endParaRPr lang="en-US" b="1" dirty="0">
              <a:solidFill>
                <a:schemeClr val="tx1"/>
              </a:solidFill>
              <a:effectLst>
                <a:outerShdw blurRad="63500" dist="50800" dir="2700000" algn="tl" rotWithShape="0">
                  <a:prstClr val="black">
                    <a:alpha val="40000"/>
                  </a:prstClr>
                </a:outerShdw>
              </a:effectLst>
            </a:endParaRPr>
          </a:p>
          <a:p>
            <a:pPr marL="0" indent="0">
              <a:spcBef>
                <a:spcPts val="0"/>
              </a:spcBef>
              <a:spcAft>
                <a:spcPts val="1800"/>
              </a:spcAft>
              <a:buClr>
                <a:schemeClr val="bg2">
                  <a:lumMod val="75000"/>
                </a:schemeClr>
              </a:buClr>
              <a:buSzPct val="100000"/>
              <a:buNone/>
            </a:pPr>
            <a:r>
              <a:rPr lang="en-US" b="1" dirty="0">
                <a:solidFill>
                  <a:schemeClr val="tx1"/>
                </a:solidFill>
              </a:rPr>
              <a:t>Inactivation of telomerase causes cellular immortalization.</a:t>
            </a:r>
            <a:endParaRPr lang="en-US" b="1" dirty="0">
              <a:solidFill>
                <a:schemeClr val="tx1"/>
              </a:solidFill>
              <a:effectLst>
                <a:outerShdw blurRad="63500" dist="50800" dir="2700000" algn="tl" rotWithShape="0">
                  <a:prstClr val="black">
                    <a:alpha val="40000"/>
                  </a:prstClr>
                </a:outerShdw>
              </a:effectLst>
            </a:endParaRPr>
          </a:p>
          <a:p>
            <a:pPr marL="0" indent="0">
              <a:spcBef>
                <a:spcPts val="0"/>
              </a:spcBef>
              <a:spcAft>
                <a:spcPts val="1800"/>
              </a:spcAft>
              <a:buClr>
                <a:schemeClr val="bg2">
                  <a:lumMod val="75000"/>
                </a:schemeClr>
              </a:buClr>
              <a:buSzPct val="100000"/>
              <a:buNone/>
            </a:pPr>
            <a:r>
              <a:rPr lang="en-US" b="1" dirty="0">
                <a:solidFill>
                  <a:srgbClr val="FFFF00"/>
                </a:solidFill>
                <a:effectLst>
                  <a:outerShdw blurRad="63500" dist="50800" dir="2700000" algn="tl" rotWithShape="0">
                    <a:prstClr val="black">
                      <a:alpha val="40000"/>
                    </a:prstClr>
                  </a:outerShdw>
                </a:effectLst>
              </a:rPr>
              <a:t>False</a:t>
            </a:r>
          </a:p>
          <a:p>
            <a:pPr marL="0" indent="0">
              <a:spcAft>
                <a:spcPts val="1800"/>
              </a:spcAft>
              <a:buClr>
                <a:schemeClr val="bg2">
                  <a:lumMod val="75000"/>
                </a:schemeClr>
              </a:buClr>
              <a:buSzPct val="100000"/>
              <a:buNone/>
            </a:pPr>
            <a:r>
              <a:rPr lang="en-US" b="1" dirty="0">
                <a:solidFill>
                  <a:schemeClr val="tx1"/>
                </a:solidFill>
              </a:rPr>
              <a:t>The •OH radical can damage cellular macromolecules via hydroxyl abstraction. </a:t>
            </a:r>
          </a:p>
          <a:p>
            <a:pPr marL="0" indent="0">
              <a:spcBef>
                <a:spcPts val="0"/>
              </a:spcBef>
              <a:spcAft>
                <a:spcPts val="1800"/>
              </a:spcAft>
              <a:buClr>
                <a:schemeClr val="bg2">
                  <a:lumMod val="75000"/>
                </a:schemeClr>
              </a:buClr>
              <a:buSzPct val="100000"/>
              <a:buNone/>
            </a:pPr>
            <a:r>
              <a:rPr lang="en-US" b="1" dirty="0">
                <a:solidFill>
                  <a:srgbClr val="FFFF00"/>
                </a:solidFill>
                <a:effectLst>
                  <a:outerShdw blurRad="63500" dist="50800" dir="2700000" algn="tl" rotWithShape="0">
                    <a:prstClr val="black">
                      <a:alpha val="40000"/>
                    </a:prstClr>
                  </a:outerShdw>
                </a:effectLst>
              </a:rPr>
              <a:t>False</a:t>
            </a:r>
          </a:p>
          <a:p>
            <a:pPr marL="0" indent="0">
              <a:spcBef>
                <a:spcPts val="0"/>
              </a:spcBef>
              <a:spcAft>
                <a:spcPts val="1800"/>
              </a:spcAft>
              <a:buClr>
                <a:schemeClr val="bg2">
                  <a:lumMod val="75000"/>
                </a:schemeClr>
              </a:buClr>
              <a:buSzPct val="100000"/>
              <a:buNone/>
            </a:pPr>
            <a:endParaRPr lang="en-US" b="1" dirty="0">
              <a:solidFill>
                <a:schemeClr val="tx1"/>
              </a:solidFill>
              <a:effectLst>
                <a:outerShdw blurRad="63500" dist="50800" dir="2700000" algn="tl" rotWithShape="0">
                  <a:prstClr val="black">
                    <a:alpha val="40000"/>
                  </a:prstClr>
                </a:outerShdw>
              </a:effectLst>
            </a:endParaRPr>
          </a:p>
          <a:p>
            <a:pPr marL="0" indent="0">
              <a:spcBef>
                <a:spcPts val="0"/>
              </a:spcBef>
              <a:spcAft>
                <a:spcPts val="1800"/>
              </a:spcAft>
              <a:buClr>
                <a:schemeClr val="bg2">
                  <a:lumMod val="75000"/>
                </a:schemeClr>
              </a:buClr>
              <a:buSzPct val="100000"/>
              <a:buNone/>
            </a:pPr>
            <a:endParaRPr lang="en-US" dirty="0">
              <a:solidFill>
                <a:schemeClr val="tx1"/>
              </a:solidFill>
              <a:effectLst>
                <a:outerShdw blurRad="63500" dist="50800" dir="2700000" algn="tl" rotWithShape="0">
                  <a:prstClr val="black">
                    <a:alpha val="40000"/>
                  </a:prstClr>
                </a:outerShdw>
              </a:effectLst>
            </a:endParaRPr>
          </a:p>
          <a:p>
            <a:pPr marL="0" indent="0">
              <a:spcBef>
                <a:spcPts val="0"/>
              </a:spcBef>
              <a:spcAft>
                <a:spcPts val="1800"/>
              </a:spcAft>
              <a:buClr>
                <a:schemeClr val="bg2">
                  <a:lumMod val="75000"/>
                </a:schemeClr>
              </a:buClr>
              <a:buSzPct val="100000"/>
              <a:buNone/>
            </a:pPr>
            <a:endParaRPr lang="en-US" b="1" dirty="0">
              <a:solidFill>
                <a:schemeClr val="tx1"/>
              </a:solidFill>
            </a:endParaRPr>
          </a:p>
        </p:txBody>
      </p:sp>
    </p:spTree>
    <p:extLst>
      <p:ext uri="{BB962C8B-B14F-4D97-AF65-F5344CB8AC3E}">
        <p14:creationId xmlns:p14="http://schemas.microsoft.com/office/powerpoint/2010/main" val="13608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1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strips(downLeft)">
                                      <p:cBhvr>
                                        <p:cTn id="24" dur="10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strips(downLeft)">
                                      <p:cBhvr>
                                        <p:cTn id="35"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2" name="TextBox 1">
            <a:extLst>
              <a:ext uri="{FF2B5EF4-FFF2-40B4-BE49-F238E27FC236}">
                <a16:creationId xmlns:a16="http://schemas.microsoft.com/office/drawing/2014/main" id="{6AF1C3B4-704C-6BF6-F80E-CC3527C12947}"/>
              </a:ext>
            </a:extLst>
          </p:cNvPr>
          <p:cNvSpPr txBox="1"/>
          <p:nvPr/>
        </p:nvSpPr>
        <p:spPr>
          <a:xfrm>
            <a:off x="457199" y="493226"/>
            <a:ext cx="3863947" cy="307777"/>
          </a:xfrm>
          <a:prstGeom prst="rect">
            <a:avLst/>
          </a:prstGeom>
          <a:noFill/>
        </p:spPr>
        <p:txBody>
          <a:bodyPr wrap="square">
            <a:spAutoFit/>
          </a:bodyPr>
          <a:lstStyle/>
          <a:p>
            <a:pPr marL="7938">
              <a:spcAft>
                <a:spcPts val="1200"/>
              </a:spcAft>
            </a:pPr>
            <a:r>
              <a:rPr lang="en-US" dirty="0">
                <a:solidFill>
                  <a:schemeClr val="tx1"/>
                </a:solidFill>
                <a:latin typeface="+mn-lt"/>
                <a:ea typeface="MS Mincho" panose="02020609040205080304" pitchFamily="49" charset="-128"/>
                <a:cs typeface="Times New Roman" panose="02020603050405020304" pitchFamily="18" charset="0"/>
              </a:rPr>
              <a:t>Cell Survival &amp; Tissue Dose Response Curves</a:t>
            </a:r>
            <a:endParaRPr lang="en-US" sz="1400" dirty="0">
              <a:solidFill>
                <a:schemeClr val="tx1"/>
              </a:solidFill>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5525653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36895" cy="4755148"/>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Which statement best describes why the single hit</a:t>
            </a:r>
            <a:r>
              <a:rPr lang="en-US" sz="2800" dirty="0">
                <a:latin typeface="+mn-lt"/>
                <a:ea typeface="MS Mincho" panose="02020609040205080304" pitchFamily="49" charset="-128"/>
                <a:cs typeface="Times New Roman" panose="02020603050405020304" pitchFamily="18" charset="0"/>
              </a:rPr>
              <a:t>,</a:t>
            </a:r>
            <a:r>
              <a:rPr lang="en-US" sz="2800" dirty="0">
                <a:effectLst/>
                <a:latin typeface="+mn-lt"/>
                <a:ea typeface="MS Mincho" panose="02020609040205080304" pitchFamily="49" charset="-128"/>
                <a:cs typeface="Times New Roman" panose="02020603050405020304" pitchFamily="18" charset="0"/>
              </a:rPr>
              <a:t> multitarget survival curve model was rejected in favor of the linear quadratic model?</a:t>
            </a:r>
            <a:endParaRPr lang="en-US" sz="2000" dirty="0">
              <a:effectLst/>
              <a:latin typeface="+mn-lt"/>
              <a:ea typeface="MS Mincho" panose="02020609040205080304" pitchFamily="49" charset="-128"/>
              <a:cs typeface="Times New Roman" panose="02020603050405020304" pitchFamily="18" charset="0"/>
            </a:endParaRPr>
          </a:p>
          <a:p>
            <a:pPr marL="0" marR="0">
              <a:spcBef>
                <a:spcPts val="0"/>
              </a:spcBef>
              <a:spcAft>
                <a:spcPts val="0"/>
              </a:spcAft>
            </a:pPr>
            <a:endParaRPr lang="en-US" sz="2000" dirty="0">
              <a:effectLst/>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2000" dirty="0">
                <a:effectLst/>
                <a:latin typeface="+mn-lt"/>
                <a:ea typeface="MS Mincho" panose="02020609040205080304" pitchFamily="49" charset="-128"/>
                <a:cs typeface="Times New Roman" panose="02020603050405020304" pitchFamily="18" charset="0"/>
              </a:rPr>
              <a:t>A. The single-hit, multitarget model did not provide a good fit to cell survival data for high radiation doses.</a:t>
            </a:r>
          </a:p>
          <a:p>
            <a:pPr marL="463550" marR="0">
              <a:spcBef>
                <a:spcPts val="0"/>
              </a:spcBef>
              <a:spcAft>
                <a:spcPts val="600"/>
              </a:spcAft>
            </a:pPr>
            <a:r>
              <a:rPr lang="en-US" sz="2000" dirty="0">
                <a:latin typeface="+mn-lt"/>
                <a:ea typeface="MS Mincho" panose="02020609040205080304" pitchFamily="49" charset="-128"/>
                <a:cs typeface="Times New Roman" panose="02020603050405020304" pitchFamily="18" charset="0"/>
              </a:rPr>
              <a:t>B. </a:t>
            </a:r>
            <a:r>
              <a:rPr lang="en-US" sz="2000" dirty="0">
                <a:effectLst/>
                <a:latin typeface="+mn-lt"/>
                <a:ea typeface="MS Mincho" panose="02020609040205080304" pitchFamily="49" charset="-128"/>
                <a:cs typeface="Times New Roman" panose="02020603050405020304" pitchFamily="18" charset="0"/>
              </a:rPr>
              <a:t>The single-hit, multitarget model did not provide a good fit to cell survival data for low radiation doses.</a:t>
            </a:r>
          </a:p>
          <a:p>
            <a:pPr marL="463550" marR="0">
              <a:spcBef>
                <a:spcPts val="0"/>
              </a:spcBef>
              <a:spcAft>
                <a:spcPts val="600"/>
              </a:spcAft>
            </a:pPr>
            <a:r>
              <a:rPr lang="en-US" sz="2000" dirty="0">
                <a:latin typeface="+mn-lt"/>
                <a:ea typeface="MS Mincho" panose="02020609040205080304" pitchFamily="49" charset="-128"/>
                <a:cs typeface="Times New Roman" panose="02020603050405020304" pitchFamily="18" charset="0"/>
              </a:rPr>
              <a:t>C. The linear-quadratic model is based on Poisson statistics, but the single-hit, multitarget model wasn’t.</a:t>
            </a:r>
          </a:p>
          <a:p>
            <a:pPr marL="463550" marR="0">
              <a:spcBef>
                <a:spcPts val="0"/>
              </a:spcBef>
              <a:spcAft>
                <a:spcPts val="0"/>
              </a:spcAft>
            </a:pPr>
            <a:r>
              <a:rPr lang="en-US" sz="2000" dirty="0">
                <a:latin typeface="+mn-lt"/>
                <a:ea typeface="MS Mincho" panose="02020609040205080304" pitchFamily="49" charset="-128"/>
                <a:cs typeface="Times New Roman" panose="02020603050405020304" pitchFamily="18" charset="0"/>
              </a:rPr>
              <a:t>D. The linear-quadratic model is more robust in terms of correcting for effects of repopulation and cell cycle redistribution.   </a:t>
            </a:r>
            <a:endParaRPr lang="en-US" sz="2000" dirty="0">
              <a:effectLst/>
              <a:latin typeface="+mn-lt"/>
              <a:ea typeface="MS Mincho" panose="02020609040205080304" pitchFamily="49" charset="-128"/>
              <a:cs typeface="Times New Roman" panose="02020603050405020304" pitchFamily="18" charset="0"/>
            </a:endParaRPr>
          </a:p>
          <a:p>
            <a:pPr marL="463550" marR="0">
              <a:spcBef>
                <a:spcPts val="0"/>
              </a:spcBef>
              <a:spcAft>
                <a:spcPts val="0"/>
              </a:spcAft>
            </a:pPr>
            <a:endParaRPr lang="en-US" sz="24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119369" y="2790825"/>
            <a:ext cx="7167381" cy="70485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78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36895" cy="4324261"/>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800"/>
              </a:spcAft>
            </a:pPr>
            <a:r>
              <a:rPr lang="en-US" sz="2800" dirty="0">
                <a:solidFill>
                  <a:srgbClr val="000000"/>
                </a:solidFill>
                <a:effectLst/>
                <a:latin typeface="+mn-lt"/>
                <a:ea typeface="Times"/>
                <a:cs typeface="Gill Sans" panose="020B0502020104020203" pitchFamily="34" charset="-79"/>
              </a:rPr>
              <a:t>The spleen colony assay of Till and McCulloch demonstrated:</a:t>
            </a:r>
            <a:endParaRPr lang="en-US" sz="2800" dirty="0">
              <a:effectLst/>
              <a:latin typeface="+mn-lt"/>
              <a:ea typeface="Times"/>
              <a:cs typeface="Times New Roman" panose="02020603050405020304" pitchFamily="18" charset="0"/>
            </a:endParaRPr>
          </a:p>
          <a:p>
            <a:pPr marL="403225" marR="0">
              <a:spcBef>
                <a:spcPts val="0"/>
              </a:spcBef>
              <a:spcAft>
                <a:spcPts val="0"/>
              </a:spcAft>
            </a:pPr>
            <a:r>
              <a:rPr lang="en-US" sz="2100" dirty="0">
                <a:solidFill>
                  <a:srgbClr val="000000"/>
                </a:solidFill>
                <a:effectLst/>
                <a:latin typeface="+mn-lt"/>
                <a:ea typeface="Times"/>
                <a:cs typeface="Gill Sans" panose="020B0502020104020203" pitchFamily="34" charset="-79"/>
              </a:rPr>
              <a:t>A. a non-</a:t>
            </a:r>
            <a:r>
              <a:rPr lang="en-US" sz="2100" dirty="0" err="1">
                <a:solidFill>
                  <a:srgbClr val="000000"/>
                </a:solidFill>
                <a:effectLst/>
                <a:latin typeface="+mn-lt"/>
                <a:ea typeface="Times"/>
                <a:cs typeface="Gill Sans" panose="020B0502020104020203" pitchFamily="34" charset="-79"/>
              </a:rPr>
              <a:t>clonogenic</a:t>
            </a:r>
            <a:r>
              <a:rPr lang="en-US" sz="2100" dirty="0">
                <a:solidFill>
                  <a:srgbClr val="000000"/>
                </a:solidFill>
                <a:effectLst/>
                <a:latin typeface="+mn-lt"/>
                <a:ea typeface="Times"/>
                <a:cs typeface="Gill Sans" panose="020B0502020104020203" pitchFamily="34" charset="-79"/>
              </a:rPr>
              <a:t> method of generating </a:t>
            </a:r>
            <a:r>
              <a:rPr lang="en-US" sz="2100" i="1" dirty="0">
                <a:solidFill>
                  <a:srgbClr val="000000"/>
                </a:solidFill>
                <a:effectLst/>
                <a:latin typeface="+mn-lt"/>
                <a:ea typeface="Times"/>
                <a:cs typeface="Gill Sans" panose="020B0502020104020203" pitchFamily="34" charset="-79"/>
              </a:rPr>
              <a:t>in vivo</a:t>
            </a:r>
            <a:r>
              <a:rPr lang="en-US" sz="2100" dirty="0">
                <a:solidFill>
                  <a:srgbClr val="000000"/>
                </a:solidFill>
                <a:effectLst/>
                <a:latin typeface="+mn-lt"/>
                <a:ea typeface="Times"/>
                <a:cs typeface="Gill Sans" panose="020B0502020104020203" pitchFamily="34" charset="-79"/>
              </a:rPr>
              <a:t> cell survival curves. </a:t>
            </a:r>
            <a:endParaRPr lang="en-US" sz="2100" dirty="0">
              <a:effectLst/>
              <a:latin typeface="+mn-lt"/>
              <a:ea typeface="Times"/>
              <a:cs typeface="Times New Roman" panose="02020603050405020304" pitchFamily="18" charset="0"/>
            </a:endParaRPr>
          </a:p>
          <a:p>
            <a:pPr marL="403225" marR="0">
              <a:spcBef>
                <a:spcPts val="0"/>
              </a:spcBef>
              <a:spcAft>
                <a:spcPts val="600"/>
              </a:spcAft>
            </a:pPr>
            <a:r>
              <a:rPr lang="en-US" sz="2100" dirty="0">
                <a:solidFill>
                  <a:srgbClr val="000000"/>
                </a:solidFill>
                <a:effectLst/>
                <a:latin typeface="+mn-lt"/>
                <a:ea typeface="Times"/>
                <a:cs typeface="Gill Sans" panose="020B0502020104020203" pitchFamily="34" charset="-79"/>
              </a:rPr>
              <a:t>B. that </a:t>
            </a:r>
            <a:r>
              <a:rPr lang="en-US" sz="2100" i="1" dirty="0">
                <a:solidFill>
                  <a:srgbClr val="000000"/>
                </a:solidFill>
                <a:effectLst/>
                <a:latin typeface="+mn-lt"/>
                <a:ea typeface="Times"/>
                <a:cs typeface="Gill Sans" panose="020B0502020104020203" pitchFamily="34" charset="-79"/>
              </a:rPr>
              <a:t>in vivo</a:t>
            </a:r>
            <a:r>
              <a:rPr lang="en-US" sz="2100" dirty="0">
                <a:solidFill>
                  <a:srgbClr val="000000"/>
                </a:solidFill>
                <a:effectLst/>
                <a:latin typeface="+mn-lt"/>
                <a:ea typeface="Times"/>
                <a:cs typeface="Gill Sans" panose="020B0502020104020203" pitchFamily="34" charset="-79"/>
              </a:rPr>
              <a:t> and </a:t>
            </a:r>
            <a:r>
              <a:rPr lang="en-US" sz="2100" i="1" dirty="0">
                <a:solidFill>
                  <a:srgbClr val="000000"/>
                </a:solidFill>
                <a:effectLst/>
                <a:latin typeface="+mn-lt"/>
                <a:ea typeface="Times"/>
                <a:cs typeface="Gill Sans" panose="020B0502020104020203" pitchFamily="34" charset="-79"/>
              </a:rPr>
              <a:t>in vitro</a:t>
            </a:r>
            <a:r>
              <a:rPr lang="en-US" sz="2100" dirty="0">
                <a:solidFill>
                  <a:srgbClr val="000000"/>
                </a:solidFill>
                <a:effectLst/>
                <a:latin typeface="+mn-lt"/>
                <a:ea typeface="Times"/>
                <a:cs typeface="Gill Sans" panose="020B0502020104020203" pitchFamily="34" charset="-79"/>
              </a:rPr>
              <a:t> survival curves for mouse bone marrow were almost identical.</a:t>
            </a:r>
            <a:endParaRPr lang="en-US" sz="2100" dirty="0">
              <a:effectLst/>
              <a:latin typeface="+mn-lt"/>
              <a:ea typeface="Times"/>
              <a:cs typeface="Times New Roman" panose="02020603050405020304" pitchFamily="18" charset="0"/>
            </a:endParaRPr>
          </a:p>
          <a:p>
            <a:pPr marL="403225" marR="0">
              <a:spcBef>
                <a:spcPts val="0"/>
              </a:spcBef>
              <a:spcAft>
                <a:spcPts val="0"/>
              </a:spcAft>
            </a:pPr>
            <a:r>
              <a:rPr lang="en-US" sz="2100" dirty="0">
                <a:solidFill>
                  <a:srgbClr val="000000"/>
                </a:solidFill>
                <a:effectLst/>
                <a:latin typeface="+mn-lt"/>
                <a:ea typeface="Times"/>
                <a:cs typeface="Gill Sans" panose="020B0502020104020203" pitchFamily="34" charset="-79"/>
              </a:rPr>
              <a:t>C. that only a few tumor cells need to be injected in a </a:t>
            </a:r>
            <a:endParaRPr lang="en-US" sz="2100" dirty="0">
              <a:effectLst/>
              <a:latin typeface="+mn-lt"/>
              <a:ea typeface="Times"/>
              <a:cs typeface="Times New Roman" panose="02020603050405020304" pitchFamily="18" charset="0"/>
            </a:endParaRPr>
          </a:p>
          <a:p>
            <a:pPr marL="403225" marR="0">
              <a:spcBef>
                <a:spcPts val="0"/>
              </a:spcBef>
              <a:spcAft>
                <a:spcPts val="600"/>
              </a:spcAft>
            </a:pPr>
            <a:r>
              <a:rPr lang="en-US" sz="2100" dirty="0">
                <a:solidFill>
                  <a:srgbClr val="000000"/>
                </a:solidFill>
                <a:effectLst/>
                <a:latin typeface="+mn-lt"/>
                <a:ea typeface="Times"/>
                <a:cs typeface="Gill Sans" panose="020B0502020104020203" pitchFamily="34" charset="-79"/>
              </a:rPr>
              <a:t>mouse for a tumor to grow.				</a:t>
            </a:r>
            <a:endParaRPr lang="en-US" sz="2100" dirty="0">
              <a:effectLst/>
              <a:latin typeface="+mn-lt"/>
              <a:ea typeface="Times"/>
              <a:cs typeface="Times New Roman" panose="02020603050405020304" pitchFamily="18" charset="0"/>
            </a:endParaRPr>
          </a:p>
          <a:p>
            <a:pPr marL="403225" marR="0">
              <a:spcBef>
                <a:spcPts val="0"/>
              </a:spcBef>
              <a:spcAft>
                <a:spcPts val="600"/>
              </a:spcAft>
            </a:pPr>
            <a:r>
              <a:rPr lang="en-US" sz="2100" dirty="0">
                <a:solidFill>
                  <a:srgbClr val="000000"/>
                </a:solidFill>
                <a:effectLst/>
                <a:latin typeface="+mn-lt"/>
                <a:ea typeface="Times"/>
                <a:cs typeface="Gill Sans" panose="020B0502020104020203" pitchFamily="34" charset="-79"/>
              </a:rPr>
              <a:t>D. the radiation dose-response relationship for a mouse tumor. </a:t>
            </a:r>
            <a:endParaRPr lang="en-US" sz="2100" dirty="0">
              <a:effectLst/>
              <a:latin typeface="+mn-lt"/>
              <a:ea typeface="Times"/>
              <a:cs typeface="Times New Roman" panose="02020603050405020304" pitchFamily="18" charset="0"/>
            </a:endParaRPr>
          </a:p>
          <a:p>
            <a:pPr marL="403225" marR="0">
              <a:spcBef>
                <a:spcPts val="0"/>
              </a:spcBef>
              <a:spcAft>
                <a:spcPts val="0"/>
              </a:spcAft>
            </a:pPr>
            <a:r>
              <a:rPr lang="en-US" sz="2100" dirty="0">
                <a:solidFill>
                  <a:srgbClr val="000000"/>
                </a:solidFill>
                <a:effectLst/>
                <a:latin typeface="+mn-lt"/>
                <a:ea typeface="Times"/>
                <a:cs typeface="Gill Sans" panose="020B0502020104020203" pitchFamily="34" charset="-79"/>
              </a:rPr>
              <a:t>E. that lethally irradiated mice could be saved by a spleen transplan</a:t>
            </a:r>
            <a:r>
              <a:rPr lang="en-US" sz="2100" dirty="0">
                <a:solidFill>
                  <a:srgbClr val="000000"/>
                </a:solidFill>
                <a:latin typeface="+mn-lt"/>
                <a:ea typeface="Times"/>
                <a:cs typeface="Gill Sans" panose="020B0502020104020203" pitchFamily="34" charset="-79"/>
              </a:rPr>
              <a:t>t.</a:t>
            </a:r>
            <a:endParaRPr lang="en-US" sz="21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66800" y="2277533"/>
            <a:ext cx="6815667" cy="646642"/>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53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278094"/>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The </a:t>
            </a:r>
            <a:r>
              <a:rPr lang="en-US" sz="2800" dirty="0">
                <a:effectLst/>
                <a:latin typeface="Symbol" pitchFamily="2" charset="2"/>
                <a:ea typeface="MS Mincho" panose="02020609040205080304" pitchFamily="49" charset="-128"/>
                <a:cs typeface="Times New Roman" panose="02020603050405020304" pitchFamily="18" charset="0"/>
              </a:rPr>
              <a:t>b</a:t>
            </a:r>
            <a:r>
              <a:rPr lang="en-US" sz="2800" dirty="0">
                <a:effectLst/>
                <a:latin typeface="+mn-lt"/>
                <a:ea typeface="MS Mincho" panose="02020609040205080304" pitchFamily="49" charset="-128"/>
                <a:cs typeface="Times New Roman" panose="02020603050405020304" pitchFamily="18" charset="0"/>
              </a:rPr>
              <a:t> component of the linear-quadratic model: </a:t>
            </a:r>
          </a:p>
          <a:p>
            <a:pPr marL="0" marR="0">
              <a:spcBef>
                <a:spcPts val="0"/>
              </a:spcBef>
              <a:spcAft>
                <a:spcPts val="0"/>
              </a:spcAft>
            </a:pPr>
            <a:endParaRPr lang="en-US" sz="2800" dirty="0">
              <a:solidFill>
                <a:srgbClr val="000000"/>
              </a:solidFill>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A. is a measure of irreparable DNA damage. </a:t>
            </a:r>
          </a:p>
          <a:p>
            <a:pPr marL="4572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B. approximates 1.0 for low LET radiation. </a:t>
            </a:r>
          </a:p>
          <a:p>
            <a:pPr marL="4572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C. increases with increasing LET of the radiation.			 </a:t>
            </a:r>
          </a:p>
          <a:p>
            <a:pPr marL="4572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D. decreases with increasing fractionation or protraction. </a:t>
            </a:r>
          </a:p>
          <a:p>
            <a:pPr marL="457200"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E. has units of Gy</a:t>
            </a:r>
            <a:r>
              <a:rPr lang="en-US" sz="2800" baseline="30000" dirty="0">
                <a:effectLst/>
                <a:latin typeface="+mn-lt"/>
                <a:ea typeface="MS Mincho" panose="02020609040205080304" pitchFamily="49" charset="-128"/>
                <a:cs typeface="Times New Roman" panose="02020603050405020304" pitchFamily="18" charset="0"/>
              </a:rPr>
              <a:t>-1</a:t>
            </a:r>
            <a:r>
              <a:rPr lang="en-US" sz="2800" dirty="0">
                <a:effectLst/>
                <a:latin typeface="+mn-lt"/>
                <a:ea typeface="MS Mincho" panose="02020609040205080304" pitchFamily="49" charset="-128"/>
                <a:cs typeface="Times New Roman" panose="02020603050405020304" pitchFamily="18" charset="0"/>
              </a:rPr>
              <a:t>.</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084041" y="3383636"/>
            <a:ext cx="7129700" cy="848523"/>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5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508927"/>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2800" dirty="0">
                <a:solidFill>
                  <a:srgbClr val="000000"/>
                </a:solidFill>
                <a:effectLst/>
                <a:latin typeface="+mn-lt"/>
                <a:ea typeface="MS Mincho" panose="02020609040205080304" pitchFamily="49" charset="-128"/>
                <a:cs typeface="Times New Roman" panose="02020603050405020304" pitchFamily="18" charset="0"/>
              </a:rPr>
              <a:t>The skin reaction assay can be used to generate an </a:t>
            </a:r>
            <a:r>
              <a:rPr lang="en-US" sz="2800" i="1" dirty="0">
                <a:solidFill>
                  <a:srgbClr val="000000"/>
                </a:solidFill>
                <a:effectLst/>
                <a:latin typeface="+mn-lt"/>
                <a:ea typeface="MS Mincho" panose="02020609040205080304" pitchFamily="49" charset="-128"/>
                <a:cs typeface="Times New Roman" panose="02020603050405020304" pitchFamily="18" charset="0"/>
              </a:rPr>
              <a:t>in vivo</a:t>
            </a:r>
            <a:r>
              <a:rPr lang="en-US" sz="2800" dirty="0">
                <a:solidFill>
                  <a:srgbClr val="000000"/>
                </a:solidFill>
                <a:effectLst/>
                <a:latin typeface="+mn-lt"/>
                <a:ea typeface="MS Mincho" panose="02020609040205080304" pitchFamily="49" charset="-128"/>
                <a:cs typeface="Times New Roman" panose="02020603050405020304" pitchFamily="18" charset="0"/>
              </a:rPr>
              <a:t> dose response curve by: </a:t>
            </a:r>
            <a:endParaRPr lang="en-US" sz="2800" dirty="0">
              <a:effectLst/>
              <a:latin typeface="+mn-lt"/>
              <a:ea typeface="MS Mincho" panose="02020609040205080304" pitchFamily="49" charset="-128"/>
              <a:cs typeface="Times New Roman" panose="02020603050405020304" pitchFamily="18" charset="0"/>
            </a:endParaRPr>
          </a:p>
          <a:p>
            <a:pPr marL="0" marR="0">
              <a:spcBef>
                <a:spcPts val="0"/>
              </a:spcBef>
              <a:spcAft>
                <a:spcPts val="0"/>
              </a:spcAft>
            </a:pPr>
            <a:endParaRPr lang="en-US" sz="1800" dirty="0">
              <a:solidFill>
                <a:srgbClr val="000000"/>
              </a:solidFill>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2200" dirty="0">
                <a:solidFill>
                  <a:srgbClr val="000000"/>
                </a:solidFill>
                <a:effectLst/>
                <a:latin typeface="+mn-lt"/>
                <a:ea typeface="MS Mincho" panose="02020609040205080304" pitchFamily="49" charset="-128"/>
                <a:cs typeface="Times New Roman" panose="02020603050405020304" pitchFamily="18" charset="0"/>
              </a:rPr>
              <a:t>A. removing skin cells from an irradiated animal and transferring them to an unirradiated animal to assess colony formation</a:t>
            </a:r>
            <a:endParaRPr lang="en-US" sz="22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200" dirty="0">
                <a:solidFill>
                  <a:srgbClr val="000000"/>
                </a:solidFill>
                <a:effectLst/>
                <a:latin typeface="+mn-lt"/>
                <a:ea typeface="MS Mincho" panose="02020609040205080304" pitchFamily="49" charset="-128"/>
                <a:cs typeface="Times New Roman" panose="02020603050405020304" pitchFamily="18" charset="0"/>
              </a:rPr>
              <a:t>B. removing skin cells from an irradiated animal and transferring them to Petri dishes for colony formation </a:t>
            </a:r>
            <a:endParaRPr lang="en-US" sz="22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200" dirty="0">
                <a:solidFill>
                  <a:srgbClr val="000000"/>
                </a:solidFill>
                <a:effectLst/>
                <a:latin typeface="+mn-lt"/>
                <a:ea typeface="MS Mincho" panose="02020609040205080304" pitchFamily="49" charset="-128"/>
                <a:cs typeface="Times New Roman" panose="02020603050405020304" pitchFamily="18" charset="0"/>
              </a:rPr>
              <a:t>C. measuring the severity of skin reactions using an ordinate scoring system as a surrogate for cell survival </a:t>
            </a:r>
            <a:endParaRPr lang="en-US" sz="22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200" dirty="0">
                <a:solidFill>
                  <a:srgbClr val="000000"/>
                </a:solidFill>
                <a:effectLst/>
                <a:latin typeface="+mn-lt"/>
                <a:ea typeface="MS Mincho" panose="02020609040205080304" pitchFamily="49" charset="-128"/>
                <a:cs typeface="Times New Roman" panose="02020603050405020304" pitchFamily="18" charset="0"/>
              </a:rPr>
              <a:t>D. monitoring the regrowth of nodules in irradiated areas of the animal’s skin </a:t>
            </a:r>
            <a:endParaRPr lang="en-US" sz="22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144840" y="3511357"/>
            <a:ext cx="6809697" cy="688936"/>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28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3708708"/>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solidFill>
                  <a:srgbClr val="000000"/>
                </a:solidFill>
                <a:effectLst/>
                <a:latin typeface="+mn-lt"/>
                <a:ea typeface="MS Mincho" panose="02020609040205080304" pitchFamily="49" charset="-128"/>
                <a:cs typeface="Times New Roman" panose="02020603050405020304" pitchFamily="18" charset="0"/>
              </a:rPr>
              <a:t>If a cell line’s D</a:t>
            </a:r>
            <a:r>
              <a:rPr lang="en-US" sz="3200" baseline="-25000" dirty="0">
                <a:solidFill>
                  <a:srgbClr val="000000"/>
                </a:solidFill>
                <a:effectLst/>
                <a:latin typeface="+mn-lt"/>
                <a:ea typeface="MS Mincho" panose="02020609040205080304" pitchFamily="49" charset="-128"/>
                <a:cs typeface="Times New Roman" panose="02020603050405020304" pitchFamily="18" charset="0"/>
              </a:rPr>
              <a:t>0</a:t>
            </a:r>
            <a:r>
              <a:rPr lang="en-US" sz="3200" dirty="0">
                <a:solidFill>
                  <a:srgbClr val="000000"/>
                </a:solidFill>
                <a:effectLst/>
                <a:latin typeface="+mn-lt"/>
                <a:ea typeface="MS Mincho" panose="02020609040205080304" pitchFamily="49" charset="-128"/>
                <a:cs typeface="Times New Roman" panose="02020603050405020304" pitchFamily="18" charset="0"/>
              </a:rPr>
              <a:t> is equal to its D</a:t>
            </a:r>
            <a:r>
              <a:rPr lang="en-US" sz="3200" baseline="-25000" dirty="0">
                <a:solidFill>
                  <a:srgbClr val="000000"/>
                </a:solidFill>
                <a:effectLst/>
                <a:latin typeface="+mn-lt"/>
                <a:ea typeface="MS Mincho" panose="02020609040205080304" pitchFamily="49" charset="-128"/>
                <a:cs typeface="Times New Roman" panose="02020603050405020304" pitchFamily="18" charset="0"/>
              </a:rPr>
              <a:t>37</a:t>
            </a:r>
            <a:r>
              <a:rPr lang="en-US" sz="3200" dirty="0">
                <a:solidFill>
                  <a:srgbClr val="000000"/>
                </a:solidFill>
                <a:effectLst/>
                <a:latin typeface="+mn-lt"/>
                <a:ea typeface="MS Mincho" panose="02020609040205080304" pitchFamily="49" charset="-128"/>
                <a:cs typeface="Times New Roman" panose="02020603050405020304" pitchFamily="18" charset="0"/>
              </a:rPr>
              <a:t>, then n equals:</a:t>
            </a:r>
          </a:p>
          <a:p>
            <a:pPr marL="0" marR="0">
              <a:spcBef>
                <a:spcPts val="0"/>
              </a:spcBef>
              <a:spcAft>
                <a:spcPts val="0"/>
              </a:spcAft>
            </a:pPr>
            <a:endParaRPr lang="en-US" sz="2800" dirty="0">
              <a:solidFill>
                <a:srgbClr val="000000"/>
              </a:solidFill>
              <a:effectLst/>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3200" dirty="0">
                <a:solidFill>
                  <a:srgbClr val="000000"/>
                </a:solidFill>
                <a:effectLst/>
                <a:latin typeface="+mn-lt"/>
                <a:ea typeface="MS Mincho" panose="02020609040205080304" pitchFamily="49" charset="-128"/>
                <a:cs typeface="Times New Roman" panose="02020603050405020304" pitchFamily="18" charset="0"/>
              </a:rPr>
              <a:t>A. 0.37</a:t>
            </a:r>
          </a:p>
          <a:p>
            <a:pPr marL="463550" marR="0">
              <a:spcBef>
                <a:spcPts val="0"/>
              </a:spcBef>
              <a:spcAft>
                <a:spcPts val="600"/>
              </a:spcAft>
            </a:pPr>
            <a:r>
              <a:rPr lang="en-US" sz="3200" dirty="0">
                <a:solidFill>
                  <a:srgbClr val="000000"/>
                </a:solidFill>
                <a:effectLst/>
                <a:latin typeface="+mn-lt"/>
                <a:ea typeface="MS Mincho" panose="02020609040205080304" pitchFamily="49" charset="-128"/>
                <a:cs typeface="Times New Roman" panose="02020603050405020304" pitchFamily="18" charset="0"/>
              </a:rPr>
              <a:t>B. 0.63</a:t>
            </a:r>
          </a:p>
          <a:p>
            <a:pPr marL="463550" marR="0">
              <a:spcBef>
                <a:spcPts val="0"/>
              </a:spcBef>
              <a:spcAft>
                <a:spcPts val="600"/>
              </a:spcAft>
            </a:pPr>
            <a:r>
              <a:rPr lang="en-US" sz="3200" dirty="0">
                <a:solidFill>
                  <a:srgbClr val="000000"/>
                </a:solidFill>
                <a:effectLst/>
                <a:latin typeface="+mn-lt"/>
                <a:ea typeface="MS Mincho" panose="02020609040205080304" pitchFamily="49" charset="-128"/>
                <a:cs typeface="Times New Roman" panose="02020603050405020304" pitchFamily="18" charset="0"/>
              </a:rPr>
              <a:t>C. 1.0</a:t>
            </a:r>
          </a:p>
          <a:p>
            <a:pPr marL="463550" marR="0">
              <a:spcBef>
                <a:spcPts val="0"/>
              </a:spcBef>
              <a:spcAft>
                <a:spcPts val="0"/>
              </a:spcAft>
            </a:pPr>
            <a:r>
              <a:rPr lang="en-US" sz="3200" dirty="0">
                <a:solidFill>
                  <a:srgbClr val="000000"/>
                </a:solidFill>
                <a:effectLst/>
                <a:latin typeface="+mn-lt"/>
                <a:ea typeface="MS Mincho" panose="02020609040205080304" pitchFamily="49" charset="-128"/>
                <a:cs typeface="Times New Roman" panose="02020603050405020304" pitchFamily="18" charset="0"/>
              </a:rPr>
              <a:t>D. 3.7</a:t>
            </a:r>
            <a:endParaRPr lang="en-US" sz="32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141570" y="3124199"/>
            <a:ext cx="1153955" cy="448769"/>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31B4A3C-D9E5-016F-54A6-40982F02ACF5}"/>
              </a:ext>
            </a:extLst>
          </p:cNvPr>
          <p:cNvSpPr txBox="1"/>
          <p:nvPr/>
        </p:nvSpPr>
        <p:spPr>
          <a:xfrm>
            <a:off x="4015095" y="1723815"/>
            <a:ext cx="4513007" cy="2800767"/>
          </a:xfrm>
          <a:prstGeom prst="rect">
            <a:avLst/>
          </a:prstGeom>
          <a:noFill/>
        </p:spPr>
        <p:txBody>
          <a:bodyPr wrap="square" rtlCol="0">
            <a:spAutoFit/>
          </a:bodyPr>
          <a:lstStyle/>
          <a:p>
            <a:r>
              <a:rPr lang="en-US" sz="1600" b="1" dirty="0">
                <a:solidFill>
                  <a:schemeClr val="bg1"/>
                </a:solidFill>
                <a:latin typeface="+mn-lt"/>
              </a:rPr>
              <a:t>D</a:t>
            </a:r>
            <a:r>
              <a:rPr lang="en-US" sz="1600" b="1" baseline="-25000" dirty="0">
                <a:solidFill>
                  <a:schemeClr val="bg1"/>
                </a:solidFill>
                <a:latin typeface="+mn-lt"/>
              </a:rPr>
              <a:t>0</a:t>
            </a:r>
            <a:r>
              <a:rPr lang="en-US" sz="1600" b="1" dirty="0">
                <a:solidFill>
                  <a:schemeClr val="bg1"/>
                </a:solidFill>
                <a:latin typeface="+mn-lt"/>
              </a:rPr>
              <a:t> = dose to reduce cell surviving fraction to 37% of its initial value on the exponential portion of the survival curve (i.e. NOT in the shoulder region)</a:t>
            </a:r>
          </a:p>
          <a:p>
            <a:endParaRPr lang="en-US" sz="1600" b="1" dirty="0">
              <a:solidFill>
                <a:schemeClr val="bg1"/>
              </a:solidFill>
              <a:latin typeface="+mn-lt"/>
            </a:endParaRPr>
          </a:p>
          <a:p>
            <a:r>
              <a:rPr lang="en-US" sz="1600" b="1" dirty="0">
                <a:solidFill>
                  <a:schemeClr val="bg1"/>
                </a:solidFill>
                <a:latin typeface="+mn-lt"/>
              </a:rPr>
              <a:t>D</a:t>
            </a:r>
            <a:r>
              <a:rPr lang="en-US" sz="1600" b="1" baseline="-25000" dirty="0">
                <a:solidFill>
                  <a:schemeClr val="bg1"/>
                </a:solidFill>
                <a:latin typeface="+mn-lt"/>
              </a:rPr>
              <a:t>37</a:t>
            </a:r>
            <a:r>
              <a:rPr lang="en-US" sz="1600" b="1" dirty="0">
                <a:solidFill>
                  <a:schemeClr val="bg1"/>
                </a:solidFill>
                <a:latin typeface="+mn-lt"/>
              </a:rPr>
              <a:t> = dose to reduce cell surviving fraction from 100% → 37%, </a:t>
            </a:r>
            <a:r>
              <a:rPr lang="en-US" sz="1600" b="1" i="1" dirty="0">
                <a:solidFill>
                  <a:schemeClr val="bg1"/>
                </a:solidFill>
                <a:latin typeface="+mn-lt"/>
              </a:rPr>
              <a:t>regardless of the shoulder region</a:t>
            </a:r>
            <a:endParaRPr lang="en-US" sz="1600" b="1" dirty="0">
              <a:solidFill>
                <a:schemeClr val="bg1"/>
              </a:solidFill>
              <a:latin typeface="+mn-lt"/>
            </a:endParaRPr>
          </a:p>
          <a:p>
            <a:endParaRPr lang="en-US" sz="1600" b="1" dirty="0">
              <a:solidFill>
                <a:schemeClr val="bg1"/>
              </a:solidFill>
              <a:latin typeface="+mn-lt"/>
            </a:endParaRPr>
          </a:p>
          <a:p>
            <a:r>
              <a:rPr lang="en-US" sz="1600" b="1" dirty="0">
                <a:solidFill>
                  <a:schemeClr val="bg1"/>
                </a:solidFill>
                <a:latin typeface="+mn-lt"/>
              </a:rPr>
              <a:t>When D</a:t>
            </a:r>
            <a:r>
              <a:rPr lang="en-US" sz="1600" b="1" baseline="-25000" dirty="0">
                <a:solidFill>
                  <a:schemeClr val="bg1"/>
                </a:solidFill>
                <a:latin typeface="+mn-lt"/>
              </a:rPr>
              <a:t>37</a:t>
            </a:r>
            <a:r>
              <a:rPr lang="en-US" sz="1600" b="1" dirty="0">
                <a:solidFill>
                  <a:schemeClr val="bg1"/>
                </a:solidFill>
                <a:latin typeface="+mn-lt"/>
              </a:rPr>
              <a:t> = D</a:t>
            </a:r>
            <a:r>
              <a:rPr lang="en-US" sz="1600" b="1" baseline="-25000" dirty="0">
                <a:solidFill>
                  <a:schemeClr val="bg1"/>
                </a:solidFill>
                <a:latin typeface="+mn-lt"/>
              </a:rPr>
              <a:t>0</a:t>
            </a:r>
            <a:r>
              <a:rPr lang="en-US" sz="1600" b="1" dirty="0">
                <a:solidFill>
                  <a:schemeClr val="bg1"/>
                </a:solidFill>
                <a:latin typeface="+mn-lt"/>
              </a:rPr>
              <a:t>, this must mean there’s no shoulder on the survival curve, so n = 1.0</a:t>
            </a:r>
          </a:p>
        </p:txBody>
      </p:sp>
    </p:spTree>
    <p:extLst>
      <p:ext uri="{BB962C8B-B14F-4D97-AF65-F5344CB8AC3E}">
        <p14:creationId xmlns:p14="http://schemas.microsoft.com/office/powerpoint/2010/main" val="128990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401205"/>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2000" dirty="0">
                <a:solidFill>
                  <a:srgbClr val="000000"/>
                </a:solidFill>
                <a:effectLst/>
                <a:latin typeface="+mn-lt"/>
                <a:ea typeface="MS Mincho" panose="02020609040205080304" pitchFamily="49" charset="-128"/>
                <a:cs typeface="Times New Roman" panose="02020603050405020304" pitchFamily="18" charset="0"/>
              </a:rPr>
              <a:t>A particular cell line is characterized by a radiation survival curve with a D</a:t>
            </a:r>
            <a:r>
              <a:rPr lang="en-US" sz="2000" baseline="-25000" dirty="0">
                <a:solidFill>
                  <a:srgbClr val="000000"/>
                </a:solidFill>
                <a:effectLst/>
                <a:latin typeface="+mn-lt"/>
                <a:ea typeface="MS Mincho" panose="02020609040205080304" pitchFamily="49" charset="-128"/>
                <a:cs typeface="Times New Roman" panose="02020603050405020304" pitchFamily="18" charset="0"/>
              </a:rPr>
              <a:t>0</a:t>
            </a:r>
            <a:r>
              <a:rPr lang="en-US" sz="2000" dirty="0">
                <a:solidFill>
                  <a:srgbClr val="000000"/>
                </a:solidFill>
                <a:effectLst/>
                <a:latin typeface="+mn-lt"/>
                <a:ea typeface="MS Mincho" panose="02020609040205080304" pitchFamily="49" charset="-128"/>
                <a:cs typeface="Times New Roman" panose="02020603050405020304" pitchFamily="18" charset="0"/>
              </a:rPr>
              <a:t> of 1.5 </a:t>
            </a:r>
            <a:r>
              <a:rPr lang="en-US" sz="2000" dirty="0" err="1">
                <a:solidFill>
                  <a:srgbClr val="000000"/>
                </a:solidFill>
                <a:effectLst/>
                <a:latin typeface="+mn-lt"/>
                <a:ea typeface="MS Mincho" panose="02020609040205080304" pitchFamily="49" charset="-128"/>
                <a:cs typeface="Times New Roman" panose="02020603050405020304" pitchFamily="18" charset="0"/>
              </a:rPr>
              <a:t>Gy</a:t>
            </a:r>
            <a:r>
              <a:rPr lang="en-US" sz="2000" dirty="0">
                <a:solidFill>
                  <a:srgbClr val="000000"/>
                </a:solidFill>
                <a:effectLst/>
                <a:latin typeface="+mn-lt"/>
                <a:ea typeface="MS Mincho" panose="02020609040205080304" pitchFamily="49" charset="-128"/>
                <a:cs typeface="Times New Roman" panose="02020603050405020304" pitchFamily="18" charset="0"/>
              </a:rPr>
              <a:t> and an n of 4.0. A mutated version of the same type of cell has a survival curve with a D</a:t>
            </a:r>
            <a:r>
              <a:rPr lang="en-US" sz="2000" baseline="-25000" dirty="0">
                <a:solidFill>
                  <a:srgbClr val="000000"/>
                </a:solidFill>
                <a:effectLst/>
                <a:latin typeface="+mn-lt"/>
                <a:ea typeface="MS Mincho" panose="02020609040205080304" pitchFamily="49" charset="-128"/>
                <a:cs typeface="Times New Roman" panose="02020603050405020304" pitchFamily="18" charset="0"/>
              </a:rPr>
              <a:t>0</a:t>
            </a:r>
            <a:r>
              <a:rPr lang="en-US" sz="2000" dirty="0">
                <a:solidFill>
                  <a:srgbClr val="000000"/>
                </a:solidFill>
                <a:effectLst/>
                <a:latin typeface="+mn-lt"/>
                <a:ea typeface="MS Mincho" panose="02020609040205080304" pitchFamily="49" charset="-128"/>
                <a:cs typeface="Times New Roman" panose="02020603050405020304" pitchFamily="18" charset="0"/>
              </a:rPr>
              <a:t> of 1.5 </a:t>
            </a:r>
            <a:r>
              <a:rPr lang="en-US" sz="2000" dirty="0" err="1">
                <a:solidFill>
                  <a:srgbClr val="000000"/>
                </a:solidFill>
                <a:effectLst/>
                <a:latin typeface="+mn-lt"/>
                <a:ea typeface="MS Mincho" panose="02020609040205080304" pitchFamily="49" charset="-128"/>
                <a:cs typeface="Times New Roman" panose="02020603050405020304" pitchFamily="18" charset="0"/>
              </a:rPr>
              <a:t>Gy</a:t>
            </a:r>
            <a:r>
              <a:rPr lang="en-US" sz="2000" dirty="0">
                <a:solidFill>
                  <a:srgbClr val="000000"/>
                </a:solidFill>
                <a:effectLst/>
                <a:latin typeface="+mn-lt"/>
                <a:ea typeface="MS Mincho" panose="02020609040205080304" pitchFamily="49" charset="-128"/>
                <a:cs typeface="Times New Roman" panose="02020603050405020304" pitchFamily="18" charset="0"/>
              </a:rPr>
              <a:t> and an n of 10.0. Which statement best describes the relationship between the two cell survival curves?</a:t>
            </a:r>
            <a:endParaRPr lang="en-US" sz="1800" dirty="0">
              <a:solidFill>
                <a:srgbClr val="000000"/>
              </a:solidFill>
              <a:effectLst/>
              <a:latin typeface="+mn-lt"/>
              <a:ea typeface="MS Mincho" panose="02020609040205080304" pitchFamily="49" charset="-128"/>
              <a:cs typeface="Times New Roman" panose="02020603050405020304" pitchFamily="18" charset="0"/>
            </a:endParaRPr>
          </a:p>
          <a:p>
            <a:pPr marL="0" marR="0">
              <a:spcBef>
                <a:spcPts val="0"/>
              </a:spcBef>
              <a:spcAft>
                <a:spcPts val="0"/>
              </a:spcAft>
            </a:pPr>
            <a:endParaRPr lang="en-US" sz="1800" dirty="0">
              <a:solidFill>
                <a:srgbClr val="000000"/>
              </a:solidFill>
              <a:effectLst/>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2100" dirty="0">
                <a:solidFill>
                  <a:srgbClr val="000000"/>
                </a:solidFill>
                <a:effectLst/>
                <a:latin typeface="+mn-lt"/>
                <a:ea typeface="MS Mincho" panose="02020609040205080304" pitchFamily="49" charset="-128"/>
                <a:cs typeface="Times New Roman" panose="02020603050405020304" pitchFamily="18" charset="0"/>
              </a:rPr>
              <a:t>A. The mutated cell has a shallower final slope to its survival curve.</a:t>
            </a:r>
          </a:p>
          <a:p>
            <a:pPr marL="463550" marR="0">
              <a:spcBef>
                <a:spcPts val="0"/>
              </a:spcBef>
              <a:spcAft>
                <a:spcPts val="600"/>
              </a:spcAft>
            </a:pPr>
            <a:r>
              <a:rPr lang="en-US" sz="2100" dirty="0">
                <a:solidFill>
                  <a:srgbClr val="000000"/>
                </a:solidFill>
                <a:effectLst/>
                <a:latin typeface="+mn-lt"/>
                <a:ea typeface="MS Mincho" panose="02020609040205080304" pitchFamily="49" charset="-128"/>
                <a:cs typeface="Times New Roman" panose="02020603050405020304" pitchFamily="18" charset="0"/>
              </a:rPr>
              <a:t>B. The normal cell has a shallower final slope to its survival curve.</a:t>
            </a:r>
          </a:p>
          <a:p>
            <a:pPr marL="463550" marR="0">
              <a:spcBef>
                <a:spcPts val="0"/>
              </a:spcBef>
              <a:spcAft>
                <a:spcPts val="600"/>
              </a:spcAft>
            </a:pPr>
            <a:r>
              <a:rPr lang="en-US" sz="2100" dirty="0">
                <a:solidFill>
                  <a:srgbClr val="000000"/>
                </a:solidFill>
                <a:effectLst/>
                <a:latin typeface="+mn-lt"/>
                <a:ea typeface="MS Mincho" panose="02020609040205080304" pitchFamily="49" charset="-128"/>
                <a:cs typeface="Times New Roman" panose="02020603050405020304" pitchFamily="18" charset="0"/>
              </a:rPr>
              <a:t>C. The normal cell has a steeper shoulder to its survival curve.</a:t>
            </a:r>
          </a:p>
          <a:p>
            <a:pPr marL="463550" marR="0">
              <a:spcBef>
                <a:spcPts val="0"/>
              </a:spcBef>
              <a:spcAft>
                <a:spcPts val="0"/>
              </a:spcAft>
            </a:pPr>
            <a:r>
              <a:rPr lang="en-US" sz="2100" dirty="0">
                <a:solidFill>
                  <a:srgbClr val="000000"/>
                </a:solidFill>
                <a:effectLst/>
                <a:latin typeface="+mn-lt"/>
                <a:ea typeface="MS Mincho" panose="02020609040205080304" pitchFamily="49" charset="-128"/>
                <a:cs typeface="Times New Roman" panose="02020603050405020304" pitchFamily="18" charset="0"/>
              </a:rPr>
              <a:t>D. The mutated cell has a steeper shoulder to its survival curve.</a:t>
            </a:r>
            <a:endParaRPr lang="en-US" sz="21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84420" y="4181475"/>
            <a:ext cx="6888005" cy="647699"/>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18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3600986"/>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solidFill>
                  <a:srgbClr val="000000"/>
                </a:solidFill>
                <a:effectLst/>
                <a:latin typeface="+mn-lt"/>
                <a:ea typeface="MS Mincho" panose="02020609040205080304" pitchFamily="49" charset="-128"/>
                <a:cs typeface="Times New Roman" panose="02020603050405020304" pitchFamily="18" charset="0"/>
              </a:rPr>
              <a:t>How does reducing the dose rate of low LET radiation affect the survival curve parameters α and </a:t>
            </a:r>
            <a:r>
              <a:rPr lang="el-GR" sz="3200" dirty="0">
                <a:solidFill>
                  <a:srgbClr val="000000"/>
                </a:solidFill>
                <a:effectLst/>
                <a:latin typeface="+mn-lt"/>
                <a:ea typeface="MS Mincho" panose="02020609040205080304" pitchFamily="49" charset="-128"/>
                <a:cs typeface="Times New Roman" panose="02020603050405020304" pitchFamily="18" charset="0"/>
              </a:rPr>
              <a:t>β?</a:t>
            </a:r>
            <a:endParaRPr lang="en-US" sz="3200" dirty="0">
              <a:solidFill>
                <a:srgbClr val="000000"/>
              </a:solidFill>
              <a:effectLst/>
              <a:latin typeface="+mn-lt"/>
              <a:ea typeface="MS Mincho" panose="02020609040205080304" pitchFamily="49" charset="-128"/>
              <a:cs typeface="Times New Roman" panose="02020603050405020304" pitchFamily="18" charset="0"/>
            </a:endParaRPr>
          </a:p>
          <a:p>
            <a:pPr marL="0" marR="0">
              <a:spcBef>
                <a:spcPts val="0"/>
              </a:spcBef>
              <a:spcAft>
                <a:spcPts val="0"/>
              </a:spcAft>
            </a:pPr>
            <a:endParaRPr lang="en-US" sz="2000" dirty="0">
              <a:latin typeface="+mn-lt"/>
              <a:ea typeface="MS Mincho" panose="02020609040205080304" pitchFamily="49" charset="-128"/>
              <a:cs typeface="Times New Roman" panose="02020603050405020304" pitchFamily="18" charset="0"/>
            </a:endParaRPr>
          </a:p>
          <a:p>
            <a:pPr marL="577850"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A. </a:t>
            </a:r>
            <a:r>
              <a:rPr lang="en-US" sz="2800" dirty="0">
                <a:solidFill>
                  <a:srgbClr val="000000"/>
                </a:solidFill>
                <a:effectLst/>
                <a:latin typeface="+mn-lt"/>
                <a:ea typeface="MS Mincho" panose="02020609040205080304" pitchFamily="49" charset="-128"/>
                <a:cs typeface="Times New Roman" panose="02020603050405020304" pitchFamily="18" charset="0"/>
              </a:rPr>
              <a:t>α</a:t>
            </a:r>
            <a:r>
              <a:rPr lang="en-US" sz="2800" dirty="0">
                <a:effectLst/>
                <a:latin typeface="+mn-lt"/>
                <a:ea typeface="MS Mincho" panose="02020609040205080304" pitchFamily="49" charset="-128"/>
                <a:cs typeface="Times New Roman" panose="02020603050405020304" pitchFamily="18" charset="0"/>
              </a:rPr>
              <a:t> is increased and </a:t>
            </a:r>
            <a:r>
              <a:rPr lang="el-GR" sz="2800" dirty="0">
                <a:effectLst/>
                <a:latin typeface="+mn-lt"/>
                <a:ea typeface="MS Mincho" panose="02020609040205080304" pitchFamily="49" charset="-128"/>
                <a:cs typeface="Times New Roman" panose="02020603050405020304" pitchFamily="18" charset="0"/>
              </a:rPr>
              <a:t>β </a:t>
            </a:r>
            <a:r>
              <a:rPr lang="en-US" sz="2800" dirty="0">
                <a:effectLst/>
                <a:latin typeface="+mn-lt"/>
                <a:ea typeface="MS Mincho" panose="02020609040205080304" pitchFamily="49" charset="-128"/>
                <a:cs typeface="Times New Roman" panose="02020603050405020304" pitchFamily="18" charset="0"/>
              </a:rPr>
              <a:t>is reduced.</a:t>
            </a:r>
          </a:p>
          <a:p>
            <a:pPr marL="577850"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B. </a:t>
            </a:r>
            <a:r>
              <a:rPr lang="en-US" sz="2800" dirty="0">
                <a:solidFill>
                  <a:srgbClr val="000000"/>
                </a:solidFill>
                <a:effectLst/>
                <a:latin typeface="+mn-lt"/>
                <a:ea typeface="MS Mincho" panose="02020609040205080304" pitchFamily="49" charset="-128"/>
                <a:cs typeface="Times New Roman" panose="02020603050405020304" pitchFamily="18" charset="0"/>
              </a:rPr>
              <a:t>α</a:t>
            </a:r>
            <a:r>
              <a:rPr lang="en-US" sz="2800" dirty="0">
                <a:effectLst/>
                <a:latin typeface="+mn-lt"/>
                <a:ea typeface="MS Mincho" panose="02020609040205080304" pitchFamily="49" charset="-128"/>
                <a:cs typeface="Times New Roman" panose="02020603050405020304" pitchFamily="18" charset="0"/>
              </a:rPr>
              <a:t> is reduced and </a:t>
            </a:r>
            <a:r>
              <a:rPr lang="el-GR" sz="2800" dirty="0">
                <a:effectLst/>
                <a:latin typeface="+mn-lt"/>
                <a:ea typeface="MS Mincho" panose="02020609040205080304" pitchFamily="49" charset="-128"/>
                <a:cs typeface="Times New Roman" panose="02020603050405020304" pitchFamily="18" charset="0"/>
              </a:rPr>
              <a:t>β </a:t>
            </a:r>
            <a:r>
              <a:rPr lang="en-US" sz="2800" dirty="0">
                <a:effectLst/>
                <a:latin typeface="+mn-lt"/>
                <a:ea typeface="MS Mincho" panose="02020609040205080304" pitchFamily="49" charset="-128"/>
                <a:cs typeface="Times New Roman" panose="02020603050405020304" pitchFamily="18" charset="0"/>
              </a:rPr>
              <a:t>is increased.</a:t>
            </a:r>
          </a:p>
          <a:p>
            <a:pPr marL="577850"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C. </a:t>
            </a:r>
            <a:r>
              <a:rPr lang="en-US" sz="2800" dirty="0">
                <a:solidFill>
                  <a:srgbClr val="000000"/>
                </a:solidFill>
                <a:effectLst/>
                <a:latin typeface="+mn-lt"/>
                <a:ea typeface="MS Mincho" panose="02020609040205080304" pitchFamily="49" charset="-128"/>
                <a:cs typeface="Times New Roman" panose="02020603050405020304" pitchFamily="18" charset="0"/>
              </a:rPr>
              <a:t>α</a:t>
            </a:r>
            <a:r>
              <a:rPr lang="en-US" sz="2800" dirty="0">
                <a:effectLst/>
                <a:latin typeface="+mn-lt"/>
                <a:ea typeface="MS Mincho" panose="02020609040205080304" pitchFamily="49" charset="-128"/>
                <a:cs typeface="Times New Roman" panose="02020603050405020304" pitchFamily="18" charset="0"/>
              </a:rPr>
              <a:t> is reduced and </a:t>
            </a:r>
            <a:r>
              <a:rPr lang="el-GR" sz="2800" dirty="0">
                <a:effectLst/>
                <a:latin typeface="+mn-lt"/>
                <a:ea typeface="MS Mincho" panose="02020609040205080304" pitchFamily="49" charset="-128"/>
                <a:cs typeface="Times New Roman" panose="02020603050405020304" pitchFamily="18" charset="0"/>
              </a:rPr>
              <a:t>β </a:t>
            </a:r>
            <a:r>
              <a:rPr lang="en-US" sz="2800" dirty="0">
                <a:effectLst/>
                <a:latin typeface="+mn-lt"/>
                <a:ea typeface="MS Mincho" panose="02020609040205080304" pitchFamily="49" charset="-128"/>
                <a:cs typeface="Times New Roman" panose="02020603050405020304" pitchFamily="18" charset="0"/>
              </a:rPr>
              <a:t>is unchanged.</a:t>
            </a:r>
          </a:p>
          <a:p>
            <a:pPr marL="577850"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D. </a:t>
            </a:r>
            <a:r>
              <a:rPr lang="en-US" sz="2800" dirty="0">
                <a:solidFill>
                  <a:srgbClr val="000000"/>
                </a:solidFill>
                <a:effectLst/>
                <a:latin typeface="+mn-lt"/>
                <a:ea typeface="MS Mincho" panose="02020609040205080304" pitchFamily="49" charset="-128"/>
                <a:cs typeface="Times New Roman" panose="02020603050405020304" pitchFamily="18" charset="0"/>
              </a:rPr>
              <a:t>α</a:t>
            </a:r>
            <a:r>
              <a:rPr lang="en-US" sz="2800" dirty="0">
                <a:effectLst/>
                <a:latin typeface="+mn-lt"/>
                <a:ea typeface="MS Mincho" panose="02020609040205080304" pitchFamily="49" charset="-128"/>
                <a:cs typeface="Times New Roman" panose="02020603050405020304" pitchFamily="18" charset="0"/>
              </a:rPr>
              <a:t> is unchanged and </a:t>
            </a:r>
            <a:r>
              <a:rPr lang="el-GR" sz="2800" dirty="0">
                <a:effectLst/>
                <a:latin typeface="+mn-lt"/>
                <a:ea typeface="MS Mincho" panose="02020609040205080304" pitchFamily="49" charset="-128"/>
                <a:cs typeface="Times New Roman" panose="02020603050405020304" pitchFamily="18" charset="0"/>
              </a:rPr>
              <a:t>β </a:t>
            </a:r>
            <a:r>
              <a:rPr lang="en-US" sz="2800" dirty="0">
                <a:effectLst/>
                <a:latin typeface="+mn-lt"/>
                <a:ea typeface="MS Mincho" panose="02020609040205080304" pitchFamily="49" charset="-128"/>
                <a:cs typeface="Times New Roman" panose="02020603050405020304" pitchFamily="18" charset="0"/>
              </a:rPr>
              <a:t>is reduced.</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247775" y="3629025"/>
            <a:ext cx="5772150" cy="44450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96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3831818"/>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solidFill>
                  <a:srgbClr val="000000"/>
                </a:solidFill>
                <a:effectLst/>
                <a:latin typeface="+mn-lt"/>
                <a:ea typeface="MS Mincho" panose="02020609040205080304" pitchFamily="49" charset="-128"/>
                <a:cs typeface="Times New Roman" panose="02020603050405020304" pitchFamily="18" charset="0"/>
              </a:rPr>
              <a:t>The regrowth delay assay is a:</a:t>
            </a:r>
          </a:p>
          <a:p>
            <a:pPr marL="0" marR="0">
              <a:spcBef>
                <a:spcPts val="0"/>
              </a:spcBef>
              <a:spcAft>
                <a:spcPts val="0"/>
              </a:spcAft>
            </a:pPr>
            <a:endParaRPr lang="en-US" sz="2800" dirty="0">
              <a:solidFill>
                <a:srgbClr val="000000"/>
              </a:solidFill>
              <a:effectLst/>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2800" dirty="0">
                <a:solidFill>
                  <a:srgbClr val="000000"/>
                </a:solidFill>
                <a:effectLst/>
                <a:latin typeface="+mn-lt"/>
                <a:ea typeface="MS Mincho" panose="02020609040205080304" pitchFamily="49" charset="-128"/>
                <a:cs typeface="Times New Roman" panose="02020603050405020304" pitchFamily="18" charset="0"/>
              </a:rPr>
              <a:t>A. </a:t>
            </a:r>
            <a:r>
              <a:rPr lang="en-US" sz="2800" dirty="0" err="1">
                <a:solidFill>
                  <a:srgbClr val="000000"/>
                </a:solidFill>
                <a:effectLst/>
                <a:latin typeface="+mn-lt"/>
                <a:ea typeface="MS Mincho" panose="02020609040205080304" pitchFamily="49" charset="-128"/>
                <a:cs typeface="Times New Roman" panose="02020603050405020304" pitchFamily="18" charset="0"/>
              </a:rPr>
              <a:t>clonogenic</a:t>
            </a:r>
            <a:r>
              <a:rPr lang="en-US" sz="2800" dirty="0">
                <a:solidFill>
                  <a:srgbClr val="000000"/>
                </a:solidFill>
                <a:effectLst/>
                <a:latin typeface="+mn-lt"/>
                <a:ea typeface="MS Mincho" panose="02020609040205080304" pitchFamily="49" charset="-128"/>
                <a:cs typeface="Times New Roman" panose="02020603050405020304" pitchFamily="18" charset="0"/>
              </a:rPr>
              <a:t> assay for irradiated normal tissues.</a:t>
            </a:r>
          </a:p>
          <a:p>
            <a:pPr marL="463550" marR="0">
              <a:spcBef>
                <a:spcPts val="0"/>
              </a:spcBef>
              <a:spcAft>
                <a:spcPts val="600"/>
              </a:spcAft>
            </a:pPr>
            <a:r>
              <a:rPr lang="en-US" sz="2800" dirty="0">
                <a:solidFill>
                  <a:srgbClr val="000000"/>
                </a:solidFill>
                <a:effectLst/>
                <a:latin typeface="+mn-lt"/>
                <a:ea typeface="MS Mincho" panose="02020609040205080304" pitchFamily="49" charset="-128"/>
                <a:cs typeface="Times New Roman" panose="02020603050405020304" pitchFamily="18" charset="0"/>
              </a:rPr>
              <a:t>B. </a:t>
            </a:r>
            <a:r>
              <a:rPr lang="en-US" sz="2800" dirty="0" err="1">
                <a:solidFill>
                  <a:srgbClr val="000000"/>
                </a:solidFill>
                <a:effectLst/>
                <a:latin typeface="+mn-lt"/>
                <a:ea typeface="MS Mincho" panose="02020609040205080304" pitchFamily="49" charset="-128"/>
                <a:cs typeface="Times New Roman" panose="02020603050405020304" pitchFamily="18" charset="0"/>
              </a:rPr>
              <a:t>clonogenic</a:t>
            </a:r>
            <a:r>
              <a:rPr lang="en-US" sz="2800" dirty="0">
                <a:solidFill>
                  <a:srgbClr val="000000"/>
                </a:solidFill>
                <a:effectLst/>
                <a:latin typeface="+mn-lt"/>
                <a:ea typeface="MS Mincho" panose="02020609040205080304" pitchFamily="49" charset="-128"/>
                <a:cs typeface="Times New Roman" panose="02020603050405020304" pitchFamily="18" charset="0"/>
              </a:rPr>
              <a:t> assay for irradiated tumors.</a:t>
            </a:r>
          </a:p>
          <a:p>
            <a:pPr marL="463550" marR="0">
              <a:spcBef>
                <a:spcPts val="0"/>
              </a:spcBef>
              <a:spcAft>
                <a:spcPts val="600"/>
              </a:spcAft>
            </a:pPr>
            <a:r>
              <a:rPr lang="en-US" sz="2800" dirty="0">
                <a:solidFill>
                  <a:srgbClr val="000000"/>
                </a:solidFill>
                <a:effectLst/>
                <a:latin typeface="+mn-lt"/>
                <a:ea typeface="MS Mincho" panose="02020609040205080304" pitchFamily="49" charset="-128"/>
                <a:cs typeface="Times New Roman" panose="02020603050405020304" pitchFamily="18" charset="0"/>
              </a:rPr>
              <a:t>C. non-</a:t>
            </a:r>
            <a:r>
              <a:rPr lang="en-US" sz="2800" dirty="0" err="1">
                <a:solidFill>
                  <a:srgbClr val="000000"/>
                </a:solidFill>
                <a:effectLst/>
                <a:latin typeface="+mn-lt"/>
                <a:ea typeface="MS Mincho" panose="02020609040205080304" pitchFamily="49" charset="-128"/>
                <a:cs typeface="Times New Roman" panose="02020603050405020304" pitchFamily="18" charset="0"/>
              </a:rPr>
              <a:t>clonogenic</a:t>
            </a:r>
            <a:r>
              <a:rPr lang="en-US" sz="2800" dirty="0">
                <a:solidFill>
                  <a:srgbClr val="000000"/>
                </a:solidFill>
                <a:effectLst/>
                <a:latin typeface="+mn-lt"/>
                <a:ea typeface="MS Mincho" panose="02020609040205080304" pitchFamily="49" charset="-128"/>
                <a:cs typeface="Times New Roman" panose="02020603050405020304" pitchFamily="18" charset="0"/>
              </a:rPr>
              <a:t> assay for irradiated normal tissues.</a:t>
            </a:r>
          </a:p>
          <a:p>
            <a:pPr marL="463550" marR="0">
              <a:spcBef>
                <a:spcPts val="0"/>
              </a:spcBef>
              <a:spcAft>
                <a:spcPts val="0"/>
              </a:spcAft>
            </a:pPr>
            <a:r>
              <a:rPr lang="en-US" sz="2800" dirty="0">
                <a:solidFill>
                  <a:srgbClr val="000000"/>
                </a:solidFill>
                <a:effectLst/>
                <a:latin typeface="+mn-lt"/>
                <a:ea typeface="MS Mincho" panose="02020609040205080304" pitchFamily="49" charset="-128"/>
                <a:cs typeface="Times New Roman" panose="02020603050405020304" pitchFamily="18" charset="0"/>
              </a:rPr>
              <a:t>D. non-</a:t>
            </a:r>
            <a:r>
              <a:rPr lang="en-US" sz="2800" dirty="0" err="1">
                <a:solidFill>
                  <a:srgbClr val="000000"/>
                </a:solidFill>
                <a:effectLst/>
                <a:latin typeface="+mn-lt"/>
                <a:ea typeface="MS Mincho" panose="02020609040205080304" pitchFamily="49" charset="-128"/>
                <a:cs typeface="Times New Roman" panose="02020603050405020304" pitchFamily="18" charset="0"/>
              </a:rPr>
              <a:t>clonogenic</a:t>
            </a:r>
            <a:r>
              <a:rPr lang="en-US" sz="2800" dirty="0">
                <a:solidFill>
                  <a:srgbClr val="000000"/>
                </a:solidFill>
                <a:effectLst/>
                <a:latin typeface="+mn-lt"/>
                <a:ea typeface="MS Mincho" panose="02020609040205080304" pitchFamily="49" charset="-128"/>
                <a:cs typeface="Times New Roman" panose="02020603050405020304" pitchFamily="18" charset="0"/>
              </a:rPr>
              <a:t> assay for irradiated tumors.</a:t>
            </a:r>
            <a:endParaRPr lang="en-US" sz="28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79652" y="3880376"/>
            <a:ext cx="7448449" cy="460307"/>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30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5035332" y="105742"/>
            <a:ext cx="3882525" cy="4801314"/>
          </a:xfrm>
          <a:prstGeom prst="rect">
            <a:avLst/>
          </a:prstGeom>
          <a:noFill/>
          <a:ln>
            <a:noFill/>
          </a:ln>
          <a:effectLst/>
        </p:spPr>
        <p:txBody>
          <a:bodyPr wrap="square" lIns="0" rIns="0">
            <a:spAutoFit/>
          </a:bodyPr>
          <a:lstStyle/>
          <a:p>
            <a:pPr marL="0" marR="0">
              <a:spcBef>
                <a:spcPts val="0"/>
              </a:spcBef>
              <a:spcAft>
                <a:spcPts val="0"/>
              </a:spcAft>
            </a:pPr>
            <a:endParaRPr lang="en-US" sz="2000" dirty="0">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000" dirty="0">
                <a:latin typeface="+mn-lt"/>
                <a:ea typeface="MS Mincho" panose="02020609040205080304" pitchFamily="49" charset="-128"/>
                <a:cs typeface="Times New Roman" panose="02020603050405020304" pitchFamily="18" charset="0"/>
              </a:rPr>
              <a:t>Which curve has the largest D</a:t>
            </a:r>
            <a:r>
              <a:rPr lang="en-US" sz="2000" baseline="-25000" dirty="0">
                <a:latin typeface="+mn-lt"/>
                <a:ea typeface="MS Mincho" panose="02020609040205080304" pitchFamily="49" charset="-128"/>
                <a:cs typeface="Times New Roman" panose="02020603050405020304" pitchFamily="18" charset="0"/>
              </a:rPr>
              <a:t>0</a:t>
            </a:r>
            <a:r>
              <a:rPr lang="en-US" sz="2000" dirty="0">
                <a:latin typeface="+mn-lt"/>
                <a:ea typeface="MS Mincho" panose="02020609040205080304" pitchFamily="49" charset="-128"/>
                <a:cs typeface="Times New Roman" panose="02020603050405020304" pitchFamily="18" charset="0"/>
              </a:rPr>
              <a:t>? </a:t>
            </a:r>
          </a:p>
          <a:p>
            <a:pPr marL="577850" marR="0">
              <a:spcBef>
                <a:spcPts val="0"/>
              </a:spcBef>
              <a:spcAft>
                <a:spcPts val="1200"/>
              </a:spcAft>
            </a:pPr>
            <a:r>
              <a:rPr lang="en-US" sz="2400" b="1" dirty="0">
                <a:solidFill>
                  <a:schemeClr val="bg1"/>
                </a:solidFill>
                <a:latin typeface="+mn-lt"/>
                <a:ea typeface="MS Mincho" panose="02020609040205080304" pitchFamily="49" charset="-128"/>
                <a:cs typeface="Times New Roman" panose="02020603050405020304" pitchFamily="18" charset="0"/>
              </a:rPr>
              <a:t>A</a:t>
            </a:r>
          </a:p>
          <a:p>
            <a:pPr marL="577850" marR="0">
              <a:spcBef>
                <a:spcPts val="0"/>
              </a:spcBef>
              <a:spcAft>
                <a:spcPts val="600"/>
              </a:spcAft>
            </a:pPr>
            <a:r>
              <a:rPr lang="en-US" sz="2000" dirty="0">
                <a:latin typeface="+mn-lt"/>
                <a:ea typeface="MS Mincho" panose="02020609040205080304" pitchFamily="49" charset="-128"/>
                <a:cs typeface="Times New Roman" panose="02020603050405020304" pitchFamily="18" charset="0"/>
              </a:rPr>
              <a:t>Which curve has the largest “n”?</a:t>
            </a:r>
          </a:p>
          <a:p>
            <a:pPr marL="577850" marR="0">
              <a:spcBef>
                <a:spcPts val="0"/>
              </a:spcBef>
              <a:spcAft>
                <a:spcPts val="1200"/>
              </a:spcAft>
            </a:pPr>
            <a:r>
              <a:rPr lang="en-US" sz="2400" b="1" dirty="0">
                <a:solidFill>
                  <a:schemeClr val="bg1"/>
                </a:solidFill>
                <a:latin typeface="+mn-lt"/>
                <a:ea typeface="MS Mincho" panose="02020609040205080304" pitchFamily="49" charset="-128"/>
                <a:cs typeface="Times New Roman" panose="02020603050405020304" pitchFamily="18" charset="0"/>
              </a:rPr>
              <a:t>E</a:t>
            </a:r>
          </a:p>
          <a:p>
            <a:pPr marL="577850" marR="0">
              <a:spcBef>
                <a:spcPts val="0"/>
              </a:spcBef>
              <a:spcAft>
                <a:spcPts val="600"/>
              </a:spcAft>
            </a:pPr>
            <a:r>
              <a:rPr lang="en-US" sz="2000" dirty="0">
                <a:latin typeface="+mn-lt"/>
                <a:ea typeface="MS Mincho" panose="02020609040205080304" pitchFamily="49" charset="-128"/>
                <a:cs typeface="Times New Roman" panose="02020603050405020304" pitchFamily="18" charset="0"/>
              </a:rPr>
              <a:t>Which curve has n≈1.0?</a:t>
            </a:r>
          </a:p>
          <a:p>
            <a:pPr marL="577850" marR="0">
              <a:spcBef>
                <a:spcPts val="0"/>
              </a:spcBef>
              <a:spcAft>
                <a:spcPts val="1200"/>
              </a:spcAft>
            </a:pPr>
            <a:r>
              <a:rPr lang="en-US" sz="2400" b="1" dirty="0">
                <a:solidFill>
                  <a:schemeClr val="bg1"/>
                </a:solidFill>
                <a:latin typeface="+mn-lt"/>
                <a:ea typeface="MS Mincho" panose="02020609040205080304" pitchFamily="49" charset="-128"/>
                <a:cs typeface="Times New Roman" panose="02020603050405020304" pitchFamily="18" charset="0"/>
              </a:rPr>
              <a:t>A</a:t>
            </a:r>
          </a:p>
          <a:p>
            <a:pPr marL="577850" marR="0">
              <a:spcBef>
                <a:spcPts val="0"/>
              </a:spcBef>
              <a:spcAft>
                <a:spcPts val="600"/>
              </a:spcAft>
            </a:pPr>
            <a:r>
              <a:rPr lang="en-US" sz="2000" dirty="0">
                <a:latin typeface="+mn-lt"/>
                <a:ea typeface="MS Mincho" panose="02020609040205080304" pitchFamily="49" charset="-128"/>
                <a:cs typeface="Times New Roman" panose="02020603050405020304" pitchFamily="18" charset="0"/>
              </a:rPr>
              <a:t>Which curve is closest to being exponential?</a:t>
            </a:r>
          </a:p>
          <a:p>
            <a:pPr marL="577850" marR="0">
              <a:spcBef>
                <a:spcPts val="0"/>
              </a:spcBef>
              <a:spcAft>
                <a:spcPts val="600"/>
              </a:spcAft>
            </a:pPr>
            <a:r>
              <a:rPr lang="en-US" sz="2400" b="1" dirty="0">
                <a:solidFill>
                  <a:schemeClr val="bg1"/>
                </a:solidFill>
                <a:latin typeface="+mn-lt"/>
                <a:ea typeface="MS Mincho" panose="02020609040205080304" pitchFamily="49" charset="-128"/>
                <a:cs typeface="Times New Roman" panose="02020603050405020304" pitchFamily="18" charset="0"/>
              </a:rPr>
              <a:t>A</a:t>
            </a:r>
            <a:endParaRPr lang="en-US" sz="1800" b="1" dirty="0">
              <a:latin typeface="+mn-lt"/>
              <a:ea typeface="MS Mincho" panose="02020609040205080304" pitchFamily="49" charset="-128"/>
              <a:cs typeface="Times New Roman" panose="02020603050405020304" pitchFamily="18" charset="0"/>
            </a:endParaRPr>
          </a:p>
        </p:txBody>
      </p:sp>
      <p:pic>
        <p:nvPicPr>
          <p:cNvPr id="5" name="Picture 4">
            <a:extLst>
              <a:ext uri="{FF2B5EF4-FFF2-40B4-BE49-F238E27FC236}">
                <a16:creationId xmlns:a16="http://schemas.microsoft.com/office/drawing/2014/main" id="{FEF8C5A8-4ED9-8A15-F7AC-A2D60EA036DC}"/>
              </a:ext>
            </a:extLst>
          </p:cNvPr>
          <p:cNvPicPr>
            <a:picLocks noChangeAspect="1"/>
          </p:cNvPicPr>
          <p:nvPr/>
        </p:nvPicPr>
        <p:blipFill>
          <a:blip r:embed="rId3"/>
          <a:stretch>
            <a:fillRect/>
          </a:stretch>
        </p:blipFill>
        <p:spPr>
          <a:xfrm>
            <a:off x="373626" y="508865"/>
            <a:ext cx="4661707" cy="4032455"/>
          </a:xfrm>
          <a:prstGeom prst="rect">
            <a:avLst/>
          </a:prstGeom>
        </p:spPr>
      </p:pic>
    </p:spTree>
    <p:extLst>
      <p:ext uri="{BB962C8B-B14F-4D97-AF65-F5344CB8AC3E}">
        <p14:creationId xmlns:p14="http://schemas.microsoft.com/office/powerpoint/2010/main" val="355136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trips(downLeft)">
                                      <p:cBhvr>
                                        <p:cTn id="24" dur="1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strips(downLeft)">
                                      <p:cBhvr>
                                        <p:cTn id="35" dur="1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strips(downLeft)">
                                      <p:cBhvr>
                                        <p:cTn id="46"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ext Placeholder 2">
            <a:extLst>
              <a:ext uri="{FF2B5EF4-FFF2-40B4-BE49-F238E27FC236}">
                <a16:creationId xmlns:a16="http://schemas.microsoft.com/office/drawing/2014/main" id="{C314114C-653F-332F-DD0F-C6C2376F1F4D}"/>
              </a:ext>
            </a:extLst>
          </p:cNvPr>
          <p:cNvSpPr txBox="1">
            <a:spLocks/>
          </p:cNvSpPr>
          <p:nvPr/>
        </p:nvSpPr>
        <p:spPr>
          <a:xfrm>
            <a:off x="598550" y="346704"/>
            <a:ext cx="8314096" cy="4674183"/>
          </a:xfrm>
          <a:prstGeom prst="rect">
            <a:avLst/>
          </a:prstGeom>
          <a:noFill/>
          <a:effectLst/>
        </p:spPr>
        <p:txBody>
          <a:bodyPr anchor="t" anchorCtr="0"/>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spcAft>
                <a:spcPts val="1800"/>
              </a:spcAft>
              <a:buClr>
                <a:schemeClr val="bg2">
                  <a:lumMod val="75000"/>
                </a:schemeClr>
              </a:buClr>
              <a:buSzPct val="100000"/>
              <a:buNone/>
            </a:pPr>
            <a:r>
              <a:rPr lang="en-US" sz="2800" i="1" dirty="0">
                <a:solidFill>
                  <a:schemeClr val="tx1"/>
                </a:solidFill>
                <a:effectLst>
                  <a:outerShdw blurRad="63500" dist="50800" dir="2700000" algn="tl" rotWithShape="0">
                    <a:prstClr val="black">
                      <a:alpha val="40000"/>
                    </a:prstClr>
                  </a:outerShdw>
                </a:effectLst>
              </a:rPr>
              <a:t>True-False Questions (cont.):</a:t>
            </a:r>
            <a:endParaRPr lang="en-US" b="1" dirty="0">
              <a:solidFill>
                <a:schemeClr val="tx1"/>
              </a:solidFill>
            </a:endParaRPr>
          </a:p>
          <a:p>
            <a:pPr marL="0" indent="0">
              <a:spcBef>
                <a:spcPts val="0"/>
              </a:spcBef>
              <a:spcAft>
                <a:spcPts val="1800"/>
              </a:spcAft>
              <a:buClr>
                <a:schemeClr val="bg2">
                  <a:lumMod val="75000"/>
                </a:schemeClr>
              </a:buClr>
              <a:buSzPct val="100000"/>
              <a:buNone/>
            </a:pPr>
            <a:r>
              <a:rPr lang="en-US" b="1" dirty="0">
                <a:solidFill>
                  <a:schemeClr val="tx1"/>
                </a:solidFill>
              </a:rPr>
              <a:t>Inactivation of telomerase causes cellular immortalization.</a:t>
            </a:r>
            <a:endParaRPr lang="en-US" b="1" dirty="0">
              <a:solidFill>
                <a:schemeClr val="tx1"/>
              </a:solidFill>
              <a:effectLst>
                <a:outerShdw blurRad="63500" dist="50800" dir="2700000" algn="tl" rotWithShape="0">
                  <a:prstClr val="black">
                    <a:alpha val="40000"/>
                  </a:prstClr>
                </a:outerShdw>
              </a:effectLst>
            </a:endParaRPr>
          </a:p>
          <a:p>
            <a:pPr marL="0" indent="0">
              <a:spcBef>
                <a:spcPts val="0"/>
              </a:spcBef>
              <a:spcAft>
                <a:spcPts val="1800"/>
              </a:spcAft>
              <a:buClr>
                <a:schemeClr val="bg2">
                  <a:lumMod val="75000"/>
                </a:schemeClr>
              </a:buClr>
              <a:buSzPct val="100000"/>
              <a:buNone/>
            </a:pPr>
            <a:r>
              <a:rPr lang="en-US" b="1" dirty="0">
                <a:solidFill>
                  <a:srgbClr val="FFFF00"/>
                </a:solidFill>
                <a:effectLst>
                  <a:outerShdw blurRad="63500" dist="50800" dir="2700000" algn="tl" rotWithShape="0">
                    <a:prstClr val="black">
                      <a:alpha val="40000"/>
                    </a:prstClr>
                  </a:outerShdw>
                </a:effectLst>
              </a:rPr>
              <a:t>False</a:t>
            </a:r>
          </a:p>
          <a:p>
            <a:pPr marL="0" indent="0">
              <a:spcAft>
                <a:spcPts val="1800"/>
              </a:spcAft>
              <a:buClr>
                <a:schemeClr val="bg2">
                  <a:lumMod val="75000"/>
                </a:schemeClr>
              </a:buClr>
              <a:buSzPct val="100000"/>
              <a:buNone/>
            </a:pPr>
            <a:r>
              <a:rPr lang="en-US" b="1" dirty="0">
                <a:solidFill>
                  <a:schemeClr val="tx1"/>
                </a:solidFill>
              </a:rPr>
              <a:t>The •OH radical can damage cellular macromolecules via hydroxyl abstraction. </a:t>
            </a:r>
          </a:p>
          <a:p>
            <a:pPr marL="0" indent="0">
              <a:spcBef>
                <a:spcPts val="0"/>
              </a:spcBef>
              <a:spcAft>
                <a:spcPts val="1800"/>
              </a:spcAft>
              <a:buClr>
                <a:schemeClr val="bg2">
                  <a:lumMod val="75000"/>
                </a:schemeClr>
              </a:buClr>
              <a:buSzPct val="100000"/>
              <a:buNone/>
            </a:pPr>
            <a:r>
              <a:rPr lang="en-US" b="1" dirty="0">
                <a:solidFill>
                  <a:srgbClr val="FFFF00"/>
                </a:solidFill>
                <a:effectLst>
                  <a:outerShdw blurRad="63500" dist="50800" dir="2700000" algn="tl" rotWithShape="0">
                    <a:prstClr val="black">
                      <a:alpha val="40000"/>
                    </a:prstClr>
                  </a:outerShdw>
                </a:effectLst>
              </a:rPr>
              <a:t>False</a:t>
            </a:r>
          </a:p>
          <a:p>
            <a:pPr marL="0" indent="0">
              <a:spcBef>
                <a:spcPts val="0"/>
              </a:spcBef>
              <a:spcAft>
                <a:spcPts val="1800"/>
              </a:spcAft>
              <a:buClr>
                <a:schemeClr val="bg2">
                  <a:lumMod val="75000"/>
                </a:schemeClr>
              </a:buClr>
              <a:buSzPct val="100000"/>
              <a:buNone/>
            </a:pPr>
            <a:endParaRPr lang="en-US" b="1" dirty="0">
              <a:solidFill>
                <a:schemeClr val="tx1"/>
              </a:solidFill>
              <a:effectLst>
                <a:outerShdw blurRad="63500" dist="50800" dir="2700000" algn="tl" rotWithShape="0">
                  <a:prstClr val="black">
                    <a:alpha val="40000"/>
                  </a:prstClr>
                </a:outerShdw>
              </a:effectLst>
            </a:endParaRPr>
          </a:p>
          <a:p>
            <a:pPr marL="0" indent="0">
              <a:spcBef>
                <a:spcPts val="0"/>
              </a:spcBef>
              <a:spcAft>
                <a:spcPts val="1800"/>
              </a:spcAft>
              <a:buClr>
                <a:schemeClr val="bg2">
                  <a:lumMod val="75000"/>
                </a:schemeClr>
              </a:buClr>
              <a:buSzPct val="100000"/>
              <a:buNone/>
            </a:pPr>
            <a:endParaRPr lang="en-US" dirty="0">
              <a:solidFill>
                <a:schemeClr val="tx1"/>
              </a:solidFill>
              <a:effectLst>
                <a:outerShdw blurRad="63500" dist="50800" dir="2700000" algn="tl" rotWithShape="0">
                  <a:prstClr val="black">
                    <a:alpha val="40000"/>
                  </a:prstClr>
                </a:outerShdw>
              </a:effectLst>
            </a:endParaRPr>
          </a:p>
          <a:p>
            <a:pPr marL="0" indent="0">
              <a:spcBef>
                <a:spcPts val="0"/>
              </a:spcBef>
              <a:spcAft>
                <a:spcPts val="1800"/>
              </a:spcAft>
              <a:buClr>
                <a:schemeClr val="bg2">
                  <a:lumMod val="75000"/>
                </a:schemeClr>
              </a:buClr>
              <a:buSzPct val="100000"/>
              <a:buNone/>
            </a:pPr>
            <a:endParaRPr lang="en-US" b="1" dirty="0">
              <a:solidFill>
                <a:schemeClr val="tx1"/>
              </a:solidFill>
            </a:endParaRPr>
          </a:p>
        </p:txBody>
      </p:sp>
    </p:spTree>
    <p:extLst>
      <p:ext uri="{BB962C8B-B14F-4D97-AF65-F5344CB8AC3E}">
        <p14:creationId xmlns:p14="http://schemas.microsoft.com/office/powerpoint/2010/main" val="325334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1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strips(downLeft)">
                                      <p:cBhvr>
                                        <p:cTn id="24"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3954929"/>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solidFill>
                  <a:srgbClr val="000000"/>
                </a:solidFill>
                <a:effectLst/>
                <a:latin typeface="+mn-lt"/>
                <a:ea typeface="MS Mincho" panose="02020609040205080304" pitchFamily="49" charset="-128"/>
                <a:cs typeface="Times New Roman" panose="02020603050405020304" pitchFamily="18" charset="0"/>
              </a:rPr>
              <a:t>Which is the correct sequencing of organisms from the most radiosensitive to the most radioresistant?</a:t>
            </a:r>
          </a:p>
          <a:p>
            <a:pPr marL="0" marR="0">
              <a:spcBef>
                <a:spcPts val="0"/>
              </a:spcBef>
              <a:spcAft>
                <a:spcPts val="0"/>
              </a:spcAft>
            </a:pPr>
            <a:endParaRPr lang="en-US" sz="2800" dirty="0">
              <a:solidFill>
                <a:srgbClr val="000000"/>
              </a:solidFill>
              <a:effectLst/>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2800" dirty="0">
                <a:solidFill>
                  <a:srgbClr val="000000"/>
                </a:solidFill>
                <a:effectLst/>
                <a:latin typeface="+mn-lt"/>
                <a:ea typeface="MS Mincho" panose="02020609040205080304" pitchFamily="49" charset="-128"/>
                <a:cs typeface="Times New Roman" panose="02020603050405020304" pitchFamily="18" charset="0"/>
              </a:rPr>
              <a:t>A. mammalian cells &lt; viruses &lt; yeast &lt; </a:t>
            </a:r>
            <a:r>
              <a:rPr lang="en-US" sz="2800" i="1" dirty="0">
                <a:solidFill>
                  <a:srgbClr val="000000"/>
                </a:solidFill>
                <a:effectLst/>
                <a:latin typeface="+mn-lt"/>
                <a:ea typeface="MS Mincho" panose="02020609040205080304" pitchFamily="49" charset="-128"/>
                <a:cs typeface="Times New Roman" panose="02020603050405020304" pitchFamily="18" charset="0"/>
              </a:rPr>
              <a:t>E. coli</a:t>
            </a:r>
          </a:p>
          <a:p>
            <a:pPr marL="463550" marR="0">
              <a:spcBef>
                <a:spcPts val="0"/>
              </a:spcBef>
              <a:spcAft>
                <a:spcPts val="600"/>
              </a:spcAft>
            </a:pPr>
            <a:r>
              <a:rPr lang="en-US" sz="2800" dirty="0">
                <a:solidFill>
                  <a:srgbClr val="000000"/>
                </a:solidFill>
                <a:effectLst/>
                <a:latin typeface="+mn-lt"/>
                <a:ea typeface="MS Mincho" panose="02020609040205080304" pitchFamily="49" charset="-128"/>
                <a:cs typeface="Times New Roman" panose="02020603050405020304" pitchFamily="18" charset="0"/>
              </a:rPr>
              <a:t>B. yeast &lt; mammalian cells &lt; viruses &lt; </a:t>
            </a:r>
            <a:r>
              <a:rPr lang="en-US" sz="2800" i="1" dirty="0">
                <a:solidFill>
                  <a:srgbClr val="000000"/>
                </a:solidFill>
                <a:effectLst/>
                <a:latin typeface="+mn-lt"/>
                <a:ea typeface="MS Mincho" panose="02020609040205080304" pitchFamily="49" charset="-128"/>
                <a:cs typeface="Times New Roman" panose="02020603050405020304" pitchFamily="18" charset="0"/>
              </a:rPr>
              <a:t>E. coli</a:t>
            </a:r>
          </a:p>
          <a:p>
            <a:pPr marL="463550" marR="0">
              <a:spcBef>
                <a:spcPts val="0"/>
              </a:spcBef>
              <a:spcAft>
                <a:spcPts val="600"/>
              </a:spcAft>
            </a:pPr>
            <a:r>
              <a:rPr lang="en-US" sz="2800" dirty="0">
                <a:solidFill>
                  <a:srgbClr val="000000"/>
                </a:solidFill>
                <a:effectLst/>
                <a:latin typeface="+mn-lt"/>
                <a:ea typeface="MS Mincho" panose="02020609040205080304" pitchFamily="49" charset="-128"/>
                <a:cs typeface="Times New Roman" panose="02020603050405020304" pitchFamily="18" charset="0"/>
              </a:rPr>
              <a:t>C. mammalian cells &lt; yeast &lt; </a:t>
            </a:r>
            <a:r>
              <a:rPr lang="en-US" sz="2800" i="1" dirty="0">
                <a:solidFill>
                  <a:srgbClr val="000000"/>
                </a:solidFill>
                <a:effectLst/>
                <a:latin typeface="+mn-lt"/>
                <a:ea typeface="MS Mincho" panose="02020609040205080304" pitchFamily="49" charset="-128"/>
                <a:cs typeface="Times New Roman" panose="02020603050405020304" pitchFamily="18" charset="0"/>
              </a:rPr>
              <a:t>E. coli &lt;</a:t>
            </a:r>
            <a:r>
              <a:rPr lang="en-US" sz="2800" dirty="0">
                <a:solidFill>
                  <a:srgbClr val="000000"/>
                </a:solidFill>
                <a:effectLst/>
                <a:latin typeface="+mn-lt"/>
                <a:ea typeface="MS Mincho" panose="02020609040205080304" pitchFamily="49" charset="-128"/>
                <a:cs typeface="Times New Roman" panose="02020603050405020304" pitchFamily="18" charset="0"/>
              </a:rPr>
              <a:t> viruses</a:t>
            </a:r>
          </a:p>
          <a:p>
            <a:pPr marL="463550" marR="0">
              <a:spcBef>
                <a:spcPts val="0"/>
              </a:spcBef>
              <a:spcAft>
                <a:spcPts val="0"/>
              </a:spcAft>
            </a:pPr>
            <a:r>
              <a:rPr lang="en-US" sz="2800" dirty="0">
                <a:solidFill>
                  <a:srgbClr val="000000"/>
                </a:solidFill>
                <a:effectLst/>
                <a:latin typeface="+mn-lt"/>
                <a:ea typeface="MS Mincho" panose="02020609040205080304" pitchFamily="49" charset="-128"/>
                <a:cs typeface="Times New Roman" panose="02020603050405020304" pitchFamily="18" charset="0"/>
              </a:rPr>
              <a:t>D. </a:t>
            </a:r>
            <a:r>
              <a:rPr lang="en-US" sz="2800" i="1" dirty="0">
                <a:solidFill>
                  <a:srgbClr val="000000"/>
                </a:solidFill>
                <a:effectLst/>
                <a:latin typeface="+mn-lt"/>
                <a:ea typeface="MS Mincho" panose="02020609040205080304" pitchFamily="49" charset="-128"/>
                <a:cs typeface="Times New Roman" panose="02020603050405020304" pitchFamily="18" charset="0"/>
              </a:rPr>
              <a:t>E. coli </a:t>
            </a:r>
            <a:r>
              <a:rPr lang="en-US" sz="2800" dirty="0">
                <a:solidFill>
                  <a:srgbClr val="000000"/>
                </a:solidFill>
                <a:effectLst/>
                <a:latin typeface="+mn-lt"/>
                <a:ea typeface="MS Mincho" panose="02020609040205080304" pitchFamily="49" charset="-128"/>
                <a:cs typeface="Times New Roman" panose="02020603050405020304" pitchFamily="18" charset="0"/>
              </a:rPr>
              <a:t>&lt; viruses &lt; mammalian cells &lt; yeast</a:t>
            </a:r>
            <a:endParaRPr lang="en-US" sz="28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79653" y="3450567"/>
            <a:ext cx="7448449" cy="491706"/>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9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2" name="Text Placeholder 2">
            <a:extLst>
              <a:ext uri="{FF2B5EF4-FFF2-40B4-BE49-F238E27FC236}">
                <a16:creationId xmlns:a16="http://schemas.microsoft.com/office/drawing/2014/main" id="{C314114C-653F-332F-DD0F-C6C2376F1F4D}"/>
              </a:ext>
            </a:extLst>
          </p:cNvPr>
          <p:cNvSpPr txBox="1">
            <a:spLocks/>
          </p:cNvSpPr>
          <p:nvPr/>
        </p:nvSpPr>
        <p:spPr>
          <a:xfrm>
            <a:off x="598550" y="346704"/>
            <a:ext cx="8314096" cy="4674183"/>
          </a:xfrm>
          <a:prstGeom prst="rect">
            <a:avLst/>
          </a:prstGeom>
          <a:noFill/>
          <a:effectLst/>
        </p:spPr>
        <p:txBody>
          <a:bodyPr anchor="t" anchorCtr="0"/>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1800"/>
              </a:spcAft>
              <a:buClr>
                <a:srgbClr val="00695C">
                  <a:lumMod val="75000"/>
                </a:srgbClr>
              </a:buClr>
              <a:buSzPct val="100000"/>
              <a:buFont typeface="Wingdings 3" panose="05040102010807070707" pitchFamily="18" charset="2"/>
              <a:buNone/>
              <a:tabLst/>
              <a:defRPr/>
            </a:pPr>
            <a:r>
              <a:rPr kumimoji="0" lang="en-US" sz="2800" b="0" i="1" u="none" strike="noStrike" kern="1200" cap="none" spc="0" normalizeH="0" baseline="0" noProof="0" dirty="0">
                <a:ln>
                  <a:noFill/>
                </a:ln>
                <a:solidFill>
                  <a:srgbClr val="000000"/>
                </a:solidFill>
                <a:effectLst>
                  <a:outerShdw blurRad="63500" dist="50800" dir="2700000" algn="tl" rotWithShape="0">
                    <a:prstClr val="black">
                      <a:alpha val="40000"/>
                    </a:prstClr>
                  </a:outerShdw>
                </a:effectLst>
                <a:uLnTx/>
                <a:uFillTx/>
                <a:latin typeface="Arial"/>
                <a:ea typeface="+mn-ea"/>
                <a:cs typeface="+mn-cs"/>
                <a:sym typeface="Arial"/>
              </a:rPr>
              <a:t>True-False Questions:</a:t>
            </a:r>
          </a:p>
          <a:p>
            <a:pPr marL="0" indent="0">
              <a:spcAft>
                <a:spcPts val="1200"/>
              </a:spcAft>
              <a:buClr>
                <a:srgbClr val="000000"/>
              </a:buClr>
              <a:buNone/>
            </a:pPr>
            <a:r>
              <a:rPr lang="en-US" sz="2200" b="1" dirty="0">
                <a:solidFill>
                  <a:srgbClr val="000000"/>
                </a:solidFill>
              </a:rPr>
              <a:t>The survival curve parameters D</a:t>
            </a:r>
            <a:r>
              <a:rPr lang="en-US" sz="2200" b="1" baseline="-25000" dirty="0">
                <a:solidFill>
                  <a:srgbClr val="000000"/>
                </a:solidFill>
              </a:rPr>
              <a:t>0</a:t>
            </a:r>
            <a:r>
              <a:rPr lang="en-US" sz="2200" b="1" dirty="0">
                <a:solidFill>
                  <a:srgbClr val="000000"/>
                </a:solidFill>
              </a:rPr>
              <a:t>, </a:t>
            </a:r>
            <a:r>
              <a:rPr lang="en-US" sz="2200" b="1" dirty="0" err="1">
                <a:solidFill>
                  <a:srgbClr val="000000"/>
                </a:solidFill>
              </a:rPr>
              <a:t>D</a:t>
            </a:r>
            <a:r>
              <a:rPr lang="en-US" sz="2200" b="1" baseline="-25000" dirty="0" err="1">
                <a:solidFill>
                  <a:srgbClr val="000000"/>
                </a:solidFill>
              </a:rPr>
              <a:t>q</a:t>
            </a:r>
            <a:r>
              <a:rPr lang="en-US" sz="2200" b="1" dirty="0">
                <a:solidFill>
                  <a:srgbClr val="000000"/>
                </a:solidFill>
              </a:rPr>
              <a:t> and n are part of the linear-quadratic model of cell killing by ionizing radiation.  </a:t>
            </a:r>
            <a:endParaRPr kumimoji="0" lang="en-US" sz="2200" b="1" i="0" u="none" strike="noStrike" kern="1200" cap="none" spc="0" normalizeH="0" baseline="0" noProof="0" dirty="0">
              <a:ln>
                <a:noFill/>
              </a:ln>
              <a:solidFill>
                <a:srgbClr val="000000"/>
              </a:solidFill>
              <a:effectLst/>
              <a:uLnTx/>
              <a:uFillTx/>
              <a:sym typeface="Arial"/>
            </a:endParaRPr>
          </a:p>
          <a:p>
            <a:pPr marL="0" marR="0" lvl="0" indent="0" algn="l" defTabSz="457200" rtl="0" eaLnBrk="1" fontAlgn="auto" latinLnBrk="0" hangingPunct="1">
              <a:lnSpc>
                <a:spcPct val="100000"/>
              </a:lnSpc>
              <a:spcBef>
                <a:spcPct val="20000"/>
              </a:spcBef>
              <a:spcAft>
                <a:spcPts val="1200"/>
              </a:spcAft>
              <a:buClr>
                <a:srgbClr val="000000"/>
              </a:buClr>
              <a:buSzPct val="80000"/>
              <a:buFont typeface="Wingdings 3" panose="05040102010807070707" pitchFamily="18" charset="2"/>
              <a:buNone/>
              <a:tabLst/>
              <a:defRPr/>
            </a:pPr>
            <a:r>
              <a:rPr kumimoji="0" lang="en-US" sz="2200" b="1" i="0" u="none" strike="noStrike" kern="1200" cap="none" spc="0" normalizeH="0" baseline="0" noProof="0" dirty="0">
                <a:ln>
                  <a:noFill/>
                </a:ln>
                <a:solidFill>
                  <a:srgbClr val="FFFF00"/>
                </a:solidFill>
                <a:effectLst>
                  <a:outerShdw blurRad="63500" dist="50800" dir="2700000" algn="tl" rotWithShape="0">
                    <a:prstClr val="black">
                      <a:alpha val="40000"/>
                    </a:prstClr>
                  </a:outerShdw>
                </a:effectLst>
                <a:uLnTx/>
                <a:uFillTx/>
                <a:sym typeface="Arial"/>
              </a:rPr>
              <a:t>False</a:t>
            </a:r>
            <a:endParaRPr kumimoji="0" lang="en-US" sz="2200" b="1" i="0" u="none" strike="noStrike" kern="1200" cap="none" spc="0" normalizeH="0" baseline="0" noProof="0" dirty="0">
              <a:ln>
                <a:noFill/>
              </a:ln>
              <a:solidFill>
                <a:srgbClr val="000000"/>
              </a:solidFill>
              <a:effectLst>
                <a:outerShdw blurRad="63500" dist="50800" dir="2700000" algn="tl" rotWithShape="0">
                  <a:prstClr val="black">
                    <a:alpha val="40000"/>
                  </a:prstClr>
                </a:outerShdw>
              </a:effectLst>
              <a:uLnTx/>
              <a:uFillTx/>
              <a:sym typeface="Arial"/>
            </a:endParaRPr>
          </a:p>
          <a:p>
            <a:pPr marL="0" lvl="0" indent="0">
              <a:spcBef>
                <a:spcPts val="0"/>
              </a:spcBef>
              <a:spcAft>
                <a:spcPts val="1200"/>
              </a:spcAft>
              <a:buClr>
                <a:srgbClr val="00695C">
                  <a:lumMod val="75000"/>
                </a:srgbClr>
              </a:buClr>
              <a:buSzPct val="100000"/>
              <a:buNone/>
            </a:pPr>
            <a:r>
              <a:rPr lang="en-US" sz="2200" b="1" dirty="0">
                <a:solidFill>
                  <a:srgbClr val="000000"/>
                </a:solidFill>
              </a:rPr>
              <a:t>A patient who achieves a complete response during the course of radiation therapy can be considered cured.	 </a:t>
            </a:r>
          </a:p>
          <a:p>
            <a:pPr marL="0" lvl="0" indent="0">
              <a:spcBef>
                <a:spcPts val="0"/>
              </a:spcBef>
              <a:spcAft>
                <a:spcPts val="1200"/>
              </a:spcAft>
              <a:buClr>
                <a:srgbClr val="00695C">
                  <a:lumMod val="75000"/>
                </a:srgbClr>
              </a:buClr>
              <a:buSzPct val="100000"/>
              <a:buNone/>
            </a:pPr>
            <a:r>
              <a:rPr kumimoji="0" lang="en-US" sz="2200" b="1" i="0" u="none" strike="noStrike" kern="1200" cap="none" spc="0" normalizeH="0" baseline="0" noProof="0" dirty="0">
                <a:ln>
                  <a:noFill/>
                </a:ln>
                <a:solidFill>
                  <a:srgbClr val="FFFF00"/>
                </a:solidFill>
                <a:effectLst>
                  <a:outerShdw blurRad="63500" dist="50800" dir="2700000" algn="tl" rotWithShape="0">
                    <a:prstClr val="black">
                      <a:alpha val="40000"/>
                    </a:prstClr>
                  </a:outerShdw>
                </a:effectLst>
                <a:uLnTx/>
                <a:uFillTx/>
                <a:sym typeface="Arial"/>
              </a:rPr>
              <a:t>False</a:t>
            </a:r>
          </a:p>
          <a:p>
            <a:pPr marL="0" indent="0">
              <a:spcBef>
                <a:spcPts val="0"/>
              </a:spcBef>
              <a:spcAft>
                <a:spcPts val="1200"/>
              </a:spcAft>
              <a:buClr>
                <a:srgbClr val="00695C">
                  <a:lumMod val="75000"/>
                </a:srgbClr>
              </a:buClr>
              <a:buSzPct val="100000"/>
              <a:buNone/>
            </a:pPr>
            <a:r>
              <a:rPr lang="en-US" sz="2200" b="1" dirty="0" err="1">
                <a:solidFill>
                  <a:srgbClr val="000000"/>
                </a:solidFill>
              </a:rPr>
              <a:t>Multifraction</a:t>
            </a:r>
            <a:r>
              <a:rPr lang="en-US" sz="2200" b="1" dirty="0">
                <a:solidFill>
                  <a:srgbClr val="000000"/>
                </a:solidFill>
              </a:rPr>
              <a:t> survival curves have smaller D</a:t>
            </a:r>
            <a:r>
              <a:rPr lang="en-US" sz="2200" b="1" baseline="-25000" dirty="0">
                <a:solidFill>
                  <a:srgbClr val="000000"/>
                </a:solidFill>
              </a:rPr>
              <a:t>0</a:t>
            </a:r>
            <a:r>
              <a:rPr lang="en-US" sz="2200" b="1" dirty="0">
                <a:solidFill>
                  <a:srgbClr val="000000"/>
                </a:solidFill>
              </a:rPr>
              <a:t>’s than their corresponding single dose survival curves.</a:t>
            </a:r>
          </a:p>
          <a:p>
            <a:pPr marL="0" indent="0">
              <a:spcBef>
                <a:spcPts val="0"/>
              </a:spcBef>
              <a:spcAft>
                <a:spcPts val="0"/>
              </a:spcAft>
              <a:buClr>
                <a:srgbClr val="00695C">
                  <a:lumMod val="75000"/>
                </a:srgbClr>
              </a:buClr>
              <a:buSzPct val="100000"/>
              <a:buNone/>
            </a:pPr>
            <a:r>
              <a:rPr lang="en-US" sz="2200" b="1">
                <a:solidFill>
                  <a:srgbClr val="FFFF00"/>
                </a:solidFill>
                <a:effectLst>
                  <a:outerShdw blurRad="63500" dist="50800" dir="2700000" algn="tl" rotWithShape="0">
                    <a:prstClr val="black">
                      <a:alpha val="40000"/>
                    </a:prstClr>
                  </a:outerShdw>
                </a:effectLst>
              </a:rPr>
              <a:t>False</a:t>
            </a:r>
            <a:endParaRPr kumimoji="0" lang="en-US" sz="2000" b="0" i="0" u="none" strike="noStrike" kern="1200" cap="none" spc="0" normalizeH="0" baseline="0" noProof="0" dirty="0">
              <a:ln>
                <a:noFill/>
              </a:ln>
              <a:solidFill>
                <a:srgbClr val="000000"/>
              </a:solidFill>
              <a:uLnTx/>
              <a:uFillTx/>
              <a:sym typeface="Arial"/>
            </a:endParaRPr>
          </a:p>
          <a:p>
            <a:pPr marL="0" marR="0" lvl="0" indent="0" algn="l" defTabSz="457200" rtl="0" eaLnBrk="1" fontAlgn="auto" latinLnBrk="0" hangingPunct="1">
              <a:lnSpc>
                <a:spcPct val="100000"/>
              </a:lnSpc>
              <a:spcBef>
                <a:spcPts val="0"/>
              </a:spcBef>
              <a:spcAft>
                <a:spcPts val="1800"/>
              </a:spcAft>
              <a:buClr>
                <a:srgbClr val="00695C">
                  <a:lumMod val="75000"/>
                </a:srgbClr>
              </a:buClr>
              <a:buSzPct val="100000"/>
              <a:buFont typeface="Wingdings 3" panose="05040102010807070707" pitchFamily="18" charset="2"/>
              <a:buNone/>
              <a:tabLst/>
              <a:defRPr/>
            </a:pPr>
            <a:endParaRPr kumimoji="0" lang="en-US" sz="2000" b="1" i="0" u="none" strike="noStrike" kern="1200" cap="none" spc="0" normalizeH="0" baseline="0" noProof="0" dirty="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104305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1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strips(downLeft)">
                                      <p:cBhvr>
                                        <p:cTn id="24" dur="10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strips(downLeft)">
                                      <p:cBhvr>
                                        <p:cTn id="35"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201150"/>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2800" dirty="0">
                <a:solidFill>
                  <a:srgbClr val="000000"/>
                </a:solidFill>
                <a:effectLst/>
                <a:latin typeface="+mn-lt"/>
                <a:ea typeface="MS Mincho" panose="02020609040205080304" pitchFamily="49" charset="-128"/>
                <a:cs typeface="Times New Roman" panose="02020603050405020304" pitchFamily="18" charset="0"/>
              </a:rPr>
              <a:t>If the surviving fraction after a single dose of 2.0 </a:t>
            </a:r>
            <a:r>
              <a:rPr lang="en-US" sz="2800" dirty="0" err="1">
                <a:solidFill>
                  <a:srgbClr val="000000"/>
                </a:solidFill>
                <a:effectLst/>
                <a:latin typeface="+mn-lt"/>
                <a:ea typeface="MS Mincho" panose="02020609040205080304" pitchFamily="49" charset="-128"/>
                <a:cs typeface="Times New Roman" panose="02020603050405020304" pitchFamily="18" charset="0"/>
              </a:rPr>
              <a:t>Gy</a:t>
            </a:r>
            <a:r>
              <a:rPr lang="en-US" sz="2800" dirty="0">
                <a:solidFill>
                  <a:srgbClr val="000000"/>
                </a:solidFill>
                <a:effectLst/>
                <a:latin typeface="+mn-lt"/>
                <a:ea typeface="MS Mincho" panose="02020609040205080304" pitchFamily="49" charset="-128"/>
                <a:cs typeface="Times New Roman" panose="02020603050405020304" pitchFamily="18" charset="0"/>
              </a:rPr>
              <a:t> is 0.52, what is the surviving fraction for a tumor receiving once daily 2.0 </a:t>
            </a:r>
            <a:r>
              <a:rPr lang="en-US" sz="2800" dirty="0" err="1">
                <a:solidFill>
                  <a:srgbClr val="000000"/>
                </a:solidFill>
                <a:effectLst/>
                <a:latin typeface="+mn-lt"/>
                <a:ea typeface="MS Mincho" panose="02020609040205080304" pitchFamily="49" charset="-128"/>
                <a:cs typeface="Times New Roman" panose="02020603050405020304" pitchFamily="18" charset="0"/>
              </a:rPr>
              <a:t>Gy</a:t>
            </a:r>
            <a:r>
              <a:rPr lang="en-US" sz="2800" dirty="0">
                <a:solidFill>
                  <a:srgbClr val="000000"/>
                </a:solidFill>
                <a:effectLst/>
                <a:latin typeface="+mn-lt"/>
                <a:ea typeface="MS Mincho" panose="02020609040205080304" pitchFamily="49" charset="-128"/>
                <a:cs typeface="Times New Roman" panose="02020603050405020304" pitchFamily="18" charset="0"/>
              </a:rPr>
              <a:t> fractions to a total dose of 66 </a:t>
            </a:r>
            <a:r>
              <a:rPr lang="en-US" sz="2800" dirty="0" err="1">
                <a:solidFill>
                  <a:srgbClr val="000000"/>
                </a:solidFill>
                <a:effectLst/>
                <a:latin typeface="+mn-lt"/>
                <a:ea typeface="MS Mincho" panose="02020609040205080304" pitchFamily="49" charset="-128"/>
                <a:cs typeface="Times New Roman" panose="02020603050405020304" pitchFamily="18" charset="0"/>
              </a:rPr>
              <a:t>Gy</a:t>
            </a:r>
            <a:r>
              <a:rPr lang="en-US" sz="2800" dirty="0">
                <a:solidFill>
                  <a:srgbClr val="000000"/>
                </a:solidFill>
                <a:effectLst/>
                <a:latin typeface="+mn-lt"/>
                <a:ea typeface="MS Mincho" panose="02020609040205080304" pitchFamily="49" charset="-128"/>
                <a:cs typeface="Times New Roman" panose="02020603050405020304" pitchFamily="18" charset="0"/>
              </a:rPr>
              <a:t>?</a:t>
            </a:r>
            <a:endParaRPr lang="en-US" sz="2800" dirty="0">
              <a:effectLst/>
              <a:latin typeface="+mn-lt"/>
              <a:ea typeface="MS Mincho" panose="02020609040205080304" pitchFamily="49" charset="-128"/>
              <a:cs typeface="Times New Roman" panose="02020603050405020304" pitchFamily="18" charset="0"/>
            </a:endParaRPr>
          </a:p>
          <a:p>
            <a:pPr marL="0" marR="0">
              <a:spcBef>
                <a:spcPts val="0"/>
              </a:spcBef>
              <a:spcAft>
                <a:spcPts val="0"/>
              </a:spcAft>
            </a:pPr>
            <a:r>
              <a:rPr lang="en-US" sz="2800" dirty="0">
                <a:solidFill>
                  <a:srgbClr val="000000"/>
                </a:solidFill>
                <a:effectLst/>
                <a:latin typeface="+mn-lt"/>
                <a:ea typeface="MS Mincho" panose="02020609040205080304" pitchFamily="49" charset="-128"/>
                <a:cs typeface="Times New Roman" panose="02020603050405020304" pitchFamily="18" charset="0"/>
              </a:rPr>
              <a:t> </a:t>
            </a:r>
            <a:endParaRPr lang="en-US" sz="28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800" dirty="0">
                <a:solidFill>
                  <a:srgbClr val="000000"/>
                </a:solidFill>
                <a:effectLst/>
                <a:latin typeface="+mn-lt"/>
                <a:ea typeface="MS Mincho" panose="02020609040205080304" pitchFamily="49" charset="-128"/>
                <a:cs typeface="Times New Roman" panose="02020603050405020304" pitchFamily="18" charset="0"/>
              </a:rPr>
              <a:t>A.  2.7 x 10</a:t>
            </a:r>
            <a:r>
              <a:rPr lang="en-US" sz="2800" baseline="30000" dirty="0">
                <a:solidFill>
                  <a:srgbClr val="000000"/>
                </a:solidFill>
                <a:effectLst/>
                <a:latin typeface="+mn-lt"/>
                <a:ea typeface="MS Mincho" panose="02020609040205080304" pitchFamily="49" charset="-128"/>
                <a:cs typeface="Times New Roman" panose="02020603050405020304" pitchFamily="18" charset="0"/>
              </a:rPr>
              <a:t>-1</a:t>
            </a:r>
            <a:endParaRPr lang="en-US" sz="28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800" dirty="0">
                <a:solidFill>
                  <a:srgbClr val="000000"/>
                </a:solidFill>
                <a:effectLst/>
                <a:latin typeface="+mn-lt"/>
                <a:ea typeface="MS Mincho" panose="02020609040205080304" pitchFamily="49" charset="-128"/>
                <a:cs typeface="Times New Roman" panose="02020603050405020304" pitchFamily="18" charset="0"/>
              </a:rPr>
              <a:t>B.  5.2 x 10</a:t>
            </a:r>
            <a:r>
              <a:rPr lang="en-US" sz="2800" baseline="30000" dirty="0">
                <a:solidFill>
                  <a:srgbClr val="000000"/>
                </a:solidFill>
                <a:effectLst/>
                <a:latin typeface="+mn-lt"/>
                <a:ea typeface="MS Mincho" panose="02020609040205080304" pitchFamily="49" charset="-128"/>
                <a:cs typeface="Times New Roman" panose="02020603050405020304" pitchFamily="18" charset="0"/>
              </a:rPr>
              <a:t>-6</a:t>
            </a:r>
            <a:endParaRPr lang="en-US" sz="28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800" dirty="0">
                <a:solidFill>
                  <a:srgbClr val="000000"/>
                </a:solidFill>
                <a:effectLst/>
                <a:latin typeface="+mn-lt"/>
                <a:ea typeface="MS Mincho" panose="02020609040205080304" pitchFamily="49" charset="-128"/>
                <a:cs typeface="Times New Roman" panose="02020603050405020304" pitchFamily="18" charset="0"/>
              </a:rPr>
              <a:t>C.  4.2 x 10</a:t>
            </a:r>
            <a:r>
              <a:rPr lang="en-US" sz="2800" baseline="30000" dirty="0">
                <a:solidFill>
                  <a:srgbClr val="000000"/>
                </a:solidFill>
                <a:effectLst/>
                <a:latin typeface="+mn-lt"/>
                <a:ea typeface="MS Mincho" panose="02020609040205080304" pitchFamily="49" charset="-128"/>
                <a:cs typeface="Times New Roman" panose="02020603050405020304" pitchFamily="18" charset="0"/>
              </a:rPr>
              <a:t>-10</a:t>
            </a:r>
            <a:r>
              <a:rPr lang="en-US" sz="2800" dirty="0">
                <a:solidFill>
                  <a:srgbClr val="000000"/>
                </a:solidFill>
                <a:effectLst/>
                <a:latin typeface="+mn-lt"/>
                <a:ea typeface="MS Mincho" panose="02020609040205080304" pitchFamily="49" charset="-128"/>
                <a:cs typeface="Times New Roman" panose="02020603050405020304" pitchFamily="18" charset="0"/>
              </a:rPr>
              <a:t>						</a:t>
            </a:r>
            <a:endParaRPr lang="en-US" sz="28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0"/>
              </a:spcAft>
            </a:pPr>
            <a:r>
              <a:rPr lang="en-US" sz="2800" dirty="0">
                <a:solidFill>
                  <a:srgbClr val="000000"/>
                </a:solidFill>
                <a:effectLst/>
                <a:latin typeface="+mn-lt"/>
                <a:ea typeface="MS Mincho" panose="02020609040205080304" pitchFamily="49" charset="-128"/>
                <a:cs typeface="Times New Roman" panose="02020603050405020304" pitchFamily="18" charset="0"/>
              </a:rPr>
              <a:t>D.  1.8 x10</a:t>
            </a:r>
            <a:r>
              <a:rPr lang="en-US" sz="2800" baseline="30000" dirty="0">
                <a:solidFill>
                  <a:srgbClr val="000000"/>
                </a:solidFill>
                <a:effectLst/>
                <a:latin typeface="+mn-lt"/>
                <a:ea typeface="MS Mincho" panose="02020609040205080304" pitchFamily="49" charset="-128"/>
                <a:cs typeface="Times New Roman" panose="02020603050405020304" pitchFamily="18" charset="0"/>
              </a:rPr>
              <a:t>-19</a:t>
            </a:r>
            <a:endParaRPr lang="en-US" sz="28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103470" y="3667125"/>
            <a:ext cx="2335055" cy="485776"/>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2D1C97B-C9E4-54C2-1C1E-17D42A411049}"/>
              </a:ext>
            </a:extLst>
          </p:cNvPr>
          <p:cNvSpPr txBox="1"/>
          <p:nvPr/>
        </p:nvSpPr>
        <p:spPr>
          <a:xfrm>
            <a:off x="4572000" y="2803423"/>
            <a:ext cx="4303836" cy="1200329"/>
          </a:xfrm>
          <a:prstGeom prst="rect">
            <a:avLst/>
          </a:prstGeom>
          <a:noFill/>
        </p:spPr>
        <p:txBody>
          <a:bodyPr wrap="square" rtlCol="0">
            <a:spAutoFit/>
          </a:bodyPr>
          <a:lstStyle/>
          <a:p>
            <a:r>
              <a:rPr lang="en-US" sz="1800" b="1" dirty="0">
                <a:solidFill>
                  <a:schemeClr val="bg1"/>
                </a:solidFill>
                <a:latin typeface="+mn-lt"/>
              </a:rPr>
              <a:t>Total dose of 66 </a:t>
            </a:r>
            <a:r>
              <a:rPr lang="en-US" sz="1800" b="1" dirty="0" err="1">
                <a:solidFill>
                  <a:schemeClr val="bg1"/>
                </a:solidFill>
                <a:latin typeface="+mn-lt"/>
              </a:rPr>
              <a:t>Gy</a:t>
            </a:r>
            <a:r>
              <a:rPr lang="en-US" sz="1800" b="1" dirty="0">
                <a:solidFill>
                  <a:schemeClr val="bg1"/>
                </a:solidFill>
                <a:latin typeface="+mn-lt"/>
              </a:rPr>
              <a:t> in 2 </a:t>
            </a:r>
            <a:r>
              <a:rPr lang="en-US" sz="1800" b="1" dirty="0" err="1">
                <a:solidFill>
                  <a:schemeClr val="bg1"/>
                </a:solidFill>
                <a:latin typeface="+mn-lt"/>
              </a:rPr>
              <a:t>Gy</a:t>
            </a:r>
            <a:r>
              <a:rPr lang="en-US" sz="1800" b="1" dirty="0">
                <a:solidFill>
                  <a:schemeClr val="bg1"/>
                </a:solidFill>
                <a:latin typeface="+mn-lt"/>
              </a:rPr>
              <a:t> fractions → 33 fractions</a:t>
            </a:r>
          </a:p>
          <a:p>
            <a:endParaRPr lang="en-US" sz="1800" b="1" dirty="0">
              <a:solidFill>
                <a:schemeClr val="bg1"/>
              </a:solidFill>
              <a:latin typeface="+mn-lt"/>
            </a:endParaRPr>
          </a:p>
          <a:p>
            <a:r>
              <a:rPr lang="en-US" sz="1800" b="1" dirty="0">
                <a:solidFill>
                  <a:schemeClr val="bg1"/>
                </a:solidFill>
                <a:latin typeface="+mn-lt"/>
              </a:rPr>
              <a:t>(0.52)</a:t>
            </a:r>
            <a:r>
              <a:rPr lang="en-US" sz="1800" b="1" baseline="30000" dirty="0">
                <a:solidFill>
                  <a:schemeClr val="bg1"/>
                </a:solidFill>
                <a:latin typeface="+mn-lt"/>
              </a:rPr>
              <a:t>33 </a:t>
            </a:r>
            <a:r>
              <a:rPr lang="en-US" sz="1800" b="1" dirty="0">
                <a:solidFill>
                  <a:schemeClr val="bg1"/>
                </a:solidFill>
                <a:latin typeface="+mn-lt"/>
              </a:rPr>
              <a:t>≈ 4.2 x 10</a:t>
            </a:r>
            <a:r>
              <a:rPr lang="en-US" sz="1800" b="1" baseline="30000" dirty="0">
                <a:solidFill>
                  <a:schemeClr val="bg1"/>
                </a:solidFill>
                <a:latin typeface="+mn-lt"/>
              </a:rPr>
              <a:t>-10</a:t>
            </a:r>
          </a:p>
        </p:txBody>
      </p:sp>
    </p:spTree>
    <p:extLst>
      <p:ext uri="{BB962C8B-B14F-4D97-AF65-F5344CB8AC3E}">
        <p14:creationId xmlns:p14="http://schemas.microsoft.com/office/powerpoint/2010/main" val="187953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555093"/>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2800" dirty="0">
                <a:solidFill>
                  <a:srgbClr val="000000"/>
                </a:solidFill>
                <a:effectLst/>
                <a:latin typeface="+mn-lt"/>
                <a:ea typeface="MS Mincho" panose="02020609040205080304" pitchFamily="49" charset="-128"/>
                <a:cs typeface="Times New Roman" panose="02020603050405020304" pitchFamily="18" charset="0"/>
              </a:rPr>
              <a:t>If 1,000 cells are seeded into a petri dish, irradiated with 4 </a:t>
            </a:r>
            <a:r>
              <a:rPr lang="en-US" sz="2800" dirty="0" err="1">
                <a:solidFill>
                  <a:srgbClr val="000000"/>
                </a:solidFill>
                <a:effectLst/>
                <a:latin typeface="+mn-lt"/>
                <a:ea typeface="MS Mincho" panose="02020609040205080304" pitchFamily="49" charset="-128"/>
                <a:cs typeface="Times New Roman" panose="02020603050405020304" pitchFamily="18" charset="0"/>
              </a:rPr>
              <a:t>Gy</a:t>
            </a:r>
            <a:r>
              <a:rPr lang="en-US" sz="2800" dirty="0">
                <a:solidFill>
                  <a:srgbClr val="000000"/>
                </a:solidFill>
                <a:effectLst/>
                <a:latin typeface="+mn-lt"/>
                <a:ea typeface="MS Mincho" panose="02020609040205080304" pitchFamily="49" charset="-128"/>
                <a:cs typeface="Times New Roman" panose="02020603050405020304" pitchFamily="18" charset="0"/>
              </a:rPr>
              <a:t>, and 25 colonies form, what is the approximate percent survival assuming the cell line has a plating efficiency of 40%?</a:t>
            </a:r>
            <a:r>
              <a:rPr lang="en-US" sz="2800" dirty="0">
                <a:effectLst/>
                <a:latin typeface="+mn-lt"/>
                <a:ea typeface="MS Mincho" panose="02020609040205080304" pitchFamily="49" charset="-128"/>
                <a:cs typeface="Times New Roman" panose="02020603050405020304" pitchFamily="18" charset="0"/>
              </a:rPr>
              <a:t> </a:t>
            </a:r>
          </a:p>
          <a:p>
            <a:pPr marL="0" marR="0">
              <a:spcBef>
                <a:spcPts val="0"/>
              </a:spcBef>
              <a:spcAft>
                <a:spcPts val="0"/>
              </a:spcAft>
            </a:pPr>
            <a:endParaRPr lang="en-US" sz="1800" dirty="0">
              <a:solidFill>
                <a:srgbClr val="000000"/>
              </a:solidFill>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2800" dirty="0">
                <a:solidFill>
                  <a:srgbClr val="000000"/>
                </a:solidFill>
                <a:effectLst/>
                <a:latin typeface="+mn-lt"/>
                <a:ea typeface="MS Mincho" panose="02020609040205080304" pitchFamily="49" charset="-128"/>
                <a:cs typeface="Times New Roman" panose="02020603050405020304" pitchFamily="18" charset="0"/>
              </a:rPr>
              <a:t>A. 6%</a:t>
            </a:r>
            <a:endParaRPr lang="en-US" sz="28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800" dirty="0">
                <a:solidFill>
                  <a:srgbClr val="000000"/>
                </a:solidFill>
                <a:effectLst/>
                <a:latin typeface="+mn-lt"/>
                <a:ea typeface="MS Mincho" panose="02020609040205080304" pitchFamily="49" charset="-128"/>
                <a:cs typeface="Times New Roman" panose="02020603050405020304" pitchFamily="18" charset="0"/>
              </a:rPr>
              <a:t>B. 16%</a:t>
            </a:r>
            <a:endParaRPr lang="en-US" sz="28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800" dirty="0">
                <a:solidFill>
                  <a:srgbClr val="000000"/>
                </a:solidFill>
                <a:effectLst/>
                <a:latin typeface="+mn-lt"/>
                <a:ea typeface="MS Mincho" panose="02020609040205080304" pitchFamily="49" charset="-128"/>
                <a:cs typeface="Times New Roman" panose="02020603050405020304" pitchFamily="18" charset="0"/>
              </a:rPr>
              <a:t>C. 26%</a:t>
            </a:r>
            <a:endParaRPr lang="en-US" sz="28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800" dirty="0">
                <a:solidFill>
                  <a:srgbClr val="000000"/>
                </a:solidFill>
                <a:effectLst/>
                <a:latin typeface="+mn-lt"/>
                <a:ea typeface="MS Mincho" panose="02020609040205080304" pitchFamily="49" charset="-128"/>
                <a:cs typeface="Times New Roman" panose="02020603050405020304" pitchFamily="18" charset="0"/>
              </a:rPr>
              <a:t>D. 36%</a:t>
            </a:r>
            <a:endParaRPr lang="en-US" sz="28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0"/>
              </a:spcAft>
            </a:pPr>
            <a:r>
              <a:rPr lang="en-US" sz="2800" dirty="0">
                <a:solidFill>
                  <a:srgbClr val="000000"/>
                </a:solidFill>
                <a:effectLst/>
                <a:latin typeface="+mn-lt"/>
                <a:ea typeface="MS Mincho" panose="02020609040205080304" pitchFamily="49" charset="-128"/>
                <a:cs typeface="Times New Roman" panose="02020603050405020304" pitchFamily="18" charset="0"/>
              </a:rPr>
              <a:t>E. 46%</a:t>
            </a:r>
            <a:endParaRPr lang="en-US" sz="28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122520" y="2515693"/>
            <a:ext cx="1096805" cy="485776"/>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FA1912B-55A9-7064-B209-780F7FCC6BC7}"/>
              </a:ext>
            </a:extLst>
          </p:cNvPr>
          <p:cNvSpPr txBox="1"/>
          <p:nvPr/>
        </p:nvSpPr>
        <p:spPr>
          <a:xfrm>
            <a:off x="3523483" y="3001469"/>
            <a:ext cx="5004619" cy="1703030"/>
          </a:xfrm>
          <a:prstGeom prst="rect">
            <a:avLst/>
          </a:prstGeom>
          <a:noFill/>
        </p:spPr>
        <p:txBody>
          <a:bodyPr wrap="square" rtlCol="0">
            <a:spAutoFit/>
          </a:bodyPr>
          <a:lstStyle/>
          <a:p>
            <a:r>
              <a:rPr lang="en-US" sz="1600" b="1" dirty="0">
                <a:solidFill>
                  <a:schemeClr val="bg1"/>
                </a:solidFill>
                <a:latin typeface="+mn-lt"/>
              </a:rPr>
              <a:t>25 colonies out of 1,000 cells = 0.025 absolute surviving fraction</a:t>
            </a:r>
          </a:p>
          <a:p>
            <a:endParaRPr lang="en-US" sz="1600" b="1" baseline="30000" dirty="0">
              <a:solidFill>
                <a:schemeClr val="bg1"/>
              </a:solidFill>
              <a:latin typeface="+mn-lt"/>
            </a:endParaRPr>
          </a:p>
          <a:p>
            <a:r>
              <a:rPr lang="en-US" sz="1600" b="1" dirty="0">
                <a:solidFill>
                  <a:schemeClr val="bg1"/>
                </a:solidFill>
                <a:latin typeface="+mn-lt"/>
              </a:rPr>
              <a:t>Plating efficiency = 0.4</a:t>
            </a:r>
          </a:p>
          <a:p>
            <a:endParaRPr lang="en-US" sz="1600" b="1" dirty="0">
              <a:solidFill>
                <a:schemeClr val="bg1"/>
              </a:solidFill>
              <a:latin typeface="+mn-lt"/>
            </a:endParaRPr>
          </a:p>
          <a:p>
            <a:r>
              <a:rPr lang="en-US" sz="1600" b="1" dirty="0">
                <a:solidFill>
                  <a:schemeClr val="bg1"/>
                </a:solidFill>
                <a:latin typeface="+mn-lt"/>
              </a:rPr>
              <a:t>Normalized surviving fraction = 0.025 ÷ 0.4 ≈ 0.06 </a:t>
            </a:r>
          </a:p>
          <a:p>
            <a:endParaRPr lang="en-US" dirty="0"/>
          </a:p>
        </p:txBody>
      </p:sp>
    </p:spTree>
    <p:extLst>
      <p:ext uri="{BB962C8B-B14F-4D97-AF65-F5344CB8AC3E}">
        <p14:creationId xmlns:p14="http://schemas.microsoft.com/office/powerpoint/2010/main" val="367314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308872"/>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2600" dirty="0">
                <a:solidFill>
                  <a:srgbClr val="000000"/>
                </a:solidFill>
                <a:effectLst/>
                <a:latin typeface="+mn-lt"/>
                <a:ea typeface="MS Mincho" panose="02020609040205080304" pitchFamily="49" charset="-128"/>
                <a:cs typeface="Times New Roman" panose="02020603050405020304" pitchFamily="18" charset="0"/>
              </a:rPr>
              <a:t>What is the approximate total dose, delivered as multiple small fractions, required to produce a 99% probability of local control for a tumor containing 10</a:t>
            </a:r>
            <a:r>
              <a:rPr lang="en-US" sz="2600" baseline="30000" dirty="0">
                <a:solidFill>
                  <a:srgbClr val="000000"/>
                </a:solidFill>
                <a:effectLst/>
                <a:latin typeface="+mn-lt"/>
                <a:ea typeface="MS Mincho" panose="02020609040205080304" pitchFamily="49" charset="-128"/>
                <a:cs typeface="Times New Roman" panose="02020603050405020304" pitchFamily="18" charset="0"/>
              </a:rPr>
              <a:t>10</a:t>
            </a:r>
            <a:r>
              <a:rPr lang="en-US" sz="2600" dirty="0">
                <a:solidFill>
                  <a:srgbClr val="000000"/>
                </a:solidFill>
                <a:effectLst/>
                <a:latin typeface="+mn-lt"/>
                <a:ea typeface="MS Mincho" panose="02020609040205080304" pitchFamily="49" charset="-128"/>
                <a:cs typeface="Times New Roman" panose="02020603050405020304" pitchFamily="18" charset="0"/>
              </a:rPr>
              <a:t> </a:t>
            </a:r>
            <a:r>
              <a:rPr lang="en-US" sz="2600" dirty="0" err="1">
                <a:solidFill>
                  <a:srgbClr val="000000"/>
                </a:solidFill>
                <a:effectLst/>
                <a:latin typeface="+mn-lt"/>
                <a:ea typeface="MS Mincho" panose="02020609040205080304" pitchFamily="49" charset="-128"/>
                <a:cs typeface="Times New Roman" panose="02020603050405020304" pitchFamily="18" charset="0"/>
              </a:rPr>
              <a:t>clonogenic</a:t>
            </a:r>
            <a:r>
              <a:rPr lang="en-US" sz="2600" dirty="0">
                <a:solidFill>
                  <a:srgbClr val="000000"/>
                </a:solidFill>
                <a:effectLst/>
                <a:latin typeface="+mn-lt"/>
                <a:ea typeface="MS Mincho" panose="02020609040205080304" pitchFamily="49" charset="-128"/>
                <a:cs typeface="Times New Roman" panose="02020603050405020304" pitchFamily="18" charset="0"/>
              </a:rPr>
              <a:t> cells and with an effective D</a:t>
            </a:r>
            <a:r>
              <a:rPr lang="en-US" sz="2600" baseline="-25000" dirty="0">
                <a:solidFill>
                  <a:srgbClr val="000000"/>
                </a:solidFill>
                <a:effectLst/>
                <a:latin typeface="+mn-lt"/>
                <a:ea typeface="MS Mincho" panose="02020609040205080304" pitchFamily="49" charset="-128"/>
                <a:cs typeface="Times New Roman" panose="02020603050405020304" pitchFamily="18" charset="0"/>
              </a:rPr>
              <a:t>0</a:t>
            </a:r>
            <a:r>
              <a:rPr lang="en-US" sz="2600" dirty="0">
                <a:solidFill>
                  <a:srgbClr val="000000"/>
                </a:solidFill>
                <a:effectLst/>
                <a:latin typeface="+mn-lt"/>
                <a:ea typeface="MS Mincho" panose="02020609040205080304" pitchFamily="49" charset="-128"/>
                <a:cs typeface="Times New Roman" panose="02020603050405020304" pitchFamily="18" charset="0"/>
              </a:rPr>
              <a:t> of 2 </a:t>
            </a:r>
            <a:r>
              <a:rPr lang="en-US" sz="2600" dirty="0" err="1">
                <a:solidFill>
                  <a:srgbClr val="000000"/>
                </a:solidFill>
                <a:effectLst/>
                <a:latin typeface="+mn-lt"/>
                <a:ea typeface="MS Mincho" panose="02020609040205080304" pitchFamily="49" charset="-128"/>
                <a:cs typeface="Times New Roman" panose="02020603050405020304" pitchFamily="18" charset="0"/>
              </a:rPr>
              <a:t>Gy</a:t>
            </a:r>
            <a:r>
              <a:rPr lang="en-US" sz="2600" dirty="0">
                <a:solidFill>
                  <a:srgbClr val="000000"/>
                </a:solidFill>
                <a:effectLst/>
                <a:latin typeface="+mn-lt"/>
                <a:ea typeface="MS Mincho" panose="02020609040205080304" pitchFamily="49" charset="-128"/>
                <a:cs typeface="Times New Roman" panose="02020603050405020304" pitchFamily="18" charset="0"/>
              </a:rPr>
              <a:t>?</a:t>
            </a:r>
          </a:p>
          <a:p>
            <a:pPr marL="0" marR="0">
              <a:spcBef>
                <a:spcPts val="0"/>
              </a:spcBef>
              <a:spcAft>
                <a:spcPts val="0"/>
              </a:spcAft>
            </a:pPr>
            <a:endParaRPr lang="en-US" sz="2000" dirty="0">
              <a:solidFill>
                <a:srgbClr val="000000"/>
              </a:solidFill>
              <a:effectLst/>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2600" dirty="0">
                <a:solidFill>
                  <a:srgbClr val="000000"/>
                </a:solidFill>
                <a:effectLst/>
                <a:latin typeface="+mn-lt"/>
                <a:ea typeface="MS Mincho" panose="02020609040205080304" pitchFamily="49" charset="-128"/>
                <a:cs typeface="Times New Roman" panose="02020603050405020304" pitchFamily="18" charset="0"/>
              </a:rPr>
              <a:t>A. 35 </a:t>
            </a:r>
            <a:r>
              <a:rPr lang="en-US" sz="2600" dirty="0" err="1">
                <a:solidFill>
                  <a:srgbClr val="000000"/>
                </a:solidFill>
                <a:effectLst/>
                <a:latin typeface="+mn-lt"/>
                <a:ea typeface="MS Mincho" panose="02020609040205080304" pitchFamily="49" charset="-128"/>
                <a:cs typeface="Times New Roman" panose="02020603050405020304" pitchFamily="18" charset="0"/>
              </a:rPr>
              <a:t>Gy</a:t>
            </a:r>
            <a:endParaRPr lang="en-US" sz="2600" dirty="0">
              <a:solidFill>
                <a:srgbClr val="000000"/>
              </a:solidFill>
              <a:effectLst/>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2600" dirty="0">
                <a:solidFill>
                  <a:srgbClr val="000000"/>
                </a:solidFill>
                <a:effectLst/>
                <a:latin typeface="+mn-lt"/>
                <a:ea typeface="MS Mincho" panose="02020609040205080304" pitchFamily="49" charset="-128"/>
                <a:cs typeface="Times New Roman" panose="02020603050405020304" pitchFamily="18" charset="0"/>
              </a:rPr>
              <a:t>B. 45 </a:t>
            </a:r>
            <a:r>
              <a:rPr lang="en-US" sz="2600" dirty="0" err="1">
                <a:solidFill>
                  <a:srgbClr val="000000"/>
                </a:solidFill>
                <a:effectLst/>
                <a:latin typeface="+mn-lt"/>
                <a:ea typeface="MS Mincho" panose="02020609040205080304" pitchFamily="49" charset="-128"/>
                <a:cs typeface="Times New Roman" panose="02020603050405020304" pitchFamily="18" charset="0"/>
              </a:rPr>
              <a:t>Gy</a:t>
            </a:r>
            <a:endParaRPr lang="en-US" sz="2600" dirty="0">
              <a:solidFill>
                <a:srgbClr val="000000"/>
              </a:solidFill>
              <a:effectLst/>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2600" dirty="0">
                <a:solidFill>
                  <a:srgbClr val="000000"/>
                </a:solidFill>
                <a:effectLst/>
                <a:latin typeface="+mn-lt"/>
                <a:ea typeface="MS Mincho" panose="02020609040205080304" pitchFamily="49" charset="-128"/>
                <a:cs typeface="Times New Roman" panose="02020603050405020304" pitchFamily="18" charset="0"/>
              </a:rPr>
              <a:t>C. 55 </a:t>
            </a:r>
            <a:r>
              <a:rPr lang="en-US" sz="2600" dirty="0" err="1">
                <a:solidFill>
                  <a:srgbClr val="000000"/>
                </a:solidFill>
                <a:effectLst/>
                <a:latin typeface="+mn-lt"/>
                <a:ea typeface="MS Mincho" panose="02020609040205080304" pitchFamily="49" charset="-128"/>
                <a:cs typeface="Times New Roman" panose="02020603050405020304" pitchFamily="18" charset="0"/>
              </a:rPr>
              <a:t>Gy</a:t>
            </a:r>
            <a:endParaRPr lang="en-US" sz="2600" dirty="0">
              <a:solidFill>
                <a:srgbClr val="000000"/>
              </a:solidFill>
              <a:effectLst/>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2600" dirty="0">
                <a:solidFill>
                  <a:srgbClr val="000000"/>
                </a:solidFill>
                <a:effectLst/>
                <a:latin typeface="+mn-lt"/>
                <a:ea typeface="MS Mincho" panose="02020609040205080304" pitchFamily="49" charset="-128"/>
                <a:cs typeface="Times New Roman" panose="02020603050405020304" pitchFamily="18" charset="0"/>
              </a:rPr>
              <a:t>D. 65 </a:t>
            </a:r>
            <a:r>
              <a:rPr lang="en-US" sz="2600" dirty="0" err="1">
                <a:solidFill>
                  <a:srgbClr val="000000"/>
                </a:solidFill>
                <a:effectLst/>
                <a:latin typeface="+mn-lt"/>
                <a:ea typeface="MS Mincho" panose="02020609040205080304" pitchFamily="49" charset="-128"/>
                <a:cs typeface="Times New Roman" panose="02020603050405020304" pitchFamily="18" charset="0"/>
              </a:rPr>
              <a:t>Gy</a:t>
            </a:r>
            <a:endParaRPr lang="en-US" sz="2600" dirty="0">
              <a:solidFill>
                <a:srgbClr val="000000"/>
              </a:solidFill>
              <a:effectLst/>
              <a:latin typeface="+mn-lt"/>
              <a:ea typeface="MS Mincho" panose="02020609040205080304" pitchFamily="49" charset="-128"/>
              <a:cs typeface="Times New Roman" panose="02020603050405020304" pitchFamily="18" charset="0"/>
            </a:endParaRPr>
          </a:p>
          <a:p>
            <a:pPr marL="463550" marR="0">
              <a:spcBef>
                <a:spcPts val="0"/>
              </a:spcBef>
              <a:spcAft>
                <a:spcPts val="0"/>
              </a:spcAft>
            </a:pPr>
            <a:r>
              <a:rPr lang="en-US" sz="2600" dirty="0">
                <a:solidFill>
                  <a:srgbClr val="000000"/>
                </a:solidFill>
                <a:effectLst/>
                <a:latin typeface="+mn-lt"/>
                <a:ea typeface="MS Mincho" panose="02020609040205080304" pitchFamily="49" charset="-128"/>
                <a:cs typeface="Times New Roman" panose="02020603050405020304" pitchFamily="18" charset="0"/>
              </a:rPr>
              <a:t>E. 75 </a:t>
            </a:r>
            <a:r>
              <a:rPr lang="en-US" sz="2600" dirty="0" err="1">
                <a:solidFill>
                  <a:srgbClr val="000000"/>
                </a:solidFill>
                <a:effectLst/>
                <a:latin typeface="+mn-lt"/>
                <a:ea typeface="MS Mincho" panose="02020609040205080304" pitchFamily="49" charset="-128"/>
                <a:cs typeface="Times New Roman" panose="02020603050405020304" pitchFamily="18" charset="0"/>
              </a:rPr>
              <a:t>Gy</a:t>
            </a:r>
            <a:endParaRPr lang="en-US" sz="2600" i="1" dirty="0">
              <a:effectLst/>
              <a:latin typeface="+mn-lt"/>
              <a:ea typeface="Cambria" panose="020405030504060302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95374" y="3381375"/>
            <a:ext cx="1485901" cy="43815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38477D9-7E27-3FFA-A680-BDAD7E4D8157}"/>
              </a:ext>
            </a:extLst>
          </p:cNvPr>
          <p:cNvSpPr txBox="1"/>
          <p:nvPr/>
        </p:nvSpPr>
        <p:spPr>
          <a:xfrm>
            <a:off x="3824749" y="2446288"/>
            <a:ext cx="5102942" cy="2339102"/>
          </a:xfrm>
          <a:prstGeom prst="rect">
            <a:avLst/>
          </a:prstGeom>
          <a:noFill/>
        </p:spPr>
        <p:txBody>
          <a:bodyPr wrap="square" rtlCol="0">
            <a:spAutoFit/>
          </a:bodyPr>
          <a:lstStyle/>
          <a:p>
            <a:r>
              <a:rPr lang="en-US" sz="1600" b="1" dirty="0">
                <a:solidFill>
                  <a:schemeClr val="bg1"/>
                </a:solidFill>
                <a:latin typeface="+mn-lt"/>
              </a:rPr>
              <a:t>TCD</a:t>
            </a:r>
            <a:r>
              <a:rPr lang="en-US" sz="1600" b="1" baseline="-25000" dirty="0">
                <a:solidFill>
                  <a:schemeClr val="bg1"/>
                </a:solidFill>
                <a:latin typeface="+mn-lt"/>
              </a:rPr>
              <a:t>99</a:t>
            </a:r>
            <a:r>
              <a:rPr lang="en-US" sz="1600" b="1" dirty="0">
                <a:solidFill>
                  <a:schemeClr val="bg1"/>
                </a:solidFill>
                <a:latin typeface="+mn-lt"/>
              </a:rPr>
              <a:t> </a:t>
            </a:r>
            <a:r>
              <a:rPr lang="en-US" sz="1600" b="1" dirty="0">
                <a:solidFill>
                  <a:schemeClr val="bg1"/>
                </a:solidFill>
              </a:rPr>
              <a:t>→</a:t>
            </a:r>
            <a:r>
              <a:rPr lang="en-US" sz="1600" b="1" dirty="0">
                <a:solidFill>
                  <a:schemeClr val="bg1"/>
                </a:solidFill>
                <a:latin typeface="+mn-lt"/>
              </a:rPr>
              <a:t> Average of 0.01 surviving cell per tumor</a:t>
            </a:r>
          </a:p>
          <a:p>
            <a:endParaRPr lang="en-US" sz="1600" b="1" dirty="0">
              <a:solidFill>
                <a:schemeClr val="bg1"/>
              </a:solidFill>
              <a:latin typeface="+mn-lt"/>
            </a:endParaRPr>
          </a:p>
          <a:p>
            <a:r>
              <a:rPr lang="en-US" sz="1600" b="1" dirty="0">
                <a:solidFill>
                  <a:schemeClr val="bg1"/>
                </a:solidFill>
                <a:latin typeface="+mn-lt"/>
              </a:rPr>
              <a:t>Tumor has 10</a:t>
            </a:r>
            <a:r>
              <a:rPr lang="en-US" sz="1600" b="1" baseline="30000" dirty="0">
                <a:solidFill>
                  <a:schemeClr val="bg1"/>
                </a:solidFill>
                <a:latin typeface="+mn-lt"/>
              </a:rPr>
              <a:t>10</a:t>
            </a:r>
            <a:r>
              <a:rPr lang="en-US" sz="1600" b="1" dirty="0">
                <a:solidFill>
                  <a:schemeClr val="bg1"/>
                </a:solidFill>
                <a:latin typeface="+mn-lt"/>
              </a:rPr>
              <a:t> cells, so to achieve a TCD</a:t>
            </a:r>
            <a:r>
              <a:rPr lang="en-US" sz="1600" b="1" baseline="-25000" dirty="0">
                <a:solidFill>
                  <a:schemeClr val="bg1"/>
                </a:solidFill>
                <a:latin typeface="+mn-lt"/>
              </a:rPr>
              <a:t>99</a:t>
            </a:r>
            <a:r>
              <a:rPr lang="en-US" sz="1600" b="1" dirty="0">
                <a:solidFill>
                  <a:schemeClr val="bg1"/>
                </a:solidFill>
                <a:latin typeface="+mn-lt"/>
              </a:rPr>
              <a:t>, must reduce cell survival by 12 logs</a:t>
            </a:r>
          </a:p>
          <a:p>
            <a:endParaRPr lang="en-US" sz="1600" b="1" dirty="0">
              <a:solidFill>
                <a:schemeClr val="bg1"/>
              </a:solidFill>
              <a:latin typeface="+mn-lt"/>
            </a:endParaRPr>
          </a:p>
          <a:p>
            <a:r>
              <a:rPr lang="en-US" sz="1600" b="1" dirty="0">
                <a:solidFill>
                  <a:schemeClr val="bg1"/>
                </a:solidFill>
                <a:latin typeface="+mn-lt"/>
              </a:rPr>
              <a:t>For one log of cell killing </a:t>
            </a:r>
            <a:r>
              <a:rPr lang="en-US" sz="1600" b="1" dirty="0">
                <a:solidFill>
                  <a:schemeClr val="bg1"/>
                </a:solidFill>
              </a:rPr>
              <a:t>→</a:t>
            </a:r>
            <a:r>
              <a:rPr lang="en-US" sz="1600" b="1" dirty="0">
                <a:solidFill>
                  <a:schemeClr val="bg1"/>
                </a:solidFill>
                <a:latin typeface="+mn-lt"/>
              </a:rPr>
              <a:t> D</a:t>
            </a:r>
            <a:r>
              <a:rPr lang="en-US" sz="1600" b="1" baseline="-25000" dirty="0">
                <a:solidFill>
                  <a:schemeClr val="bg1"/>
                </a:solidFill>
                <a:latin typeface="+mn-lt"/>
              </a:rPr>
              <a:t>0</a:t>
            </a:r>
            <a:r>
              <a:rPr lang="en-US" sz="1600" b="1" dirty="0">
                <a:solidFill>
                  <a:schemeClr val="bg1"/>
                </a:solidFill>
                <a:latin typeface="+mn-lt"/>
              </a:rPr>
              <a:t> x 2.3 = 2 </a:t>
            </a:r>
            <a:r>
              <a:rPr lang="en-US" sz="1600" b="1" dirty="0" err="1">
                <a:solidFill>
                  <a:schemeClr val="bg1"/>
                </a:solidFill>
                <a:latin typeface="+mn-lt"/>
              </a:rPr>
              <a:t>Gy</a:t>
            </a:r>
            <a:r>
              <a:rPr lang="en-US" sz="1600" b="1" dirty="0">
                <a:solidFill>
                  <a:schemeClr val="bg1"/>
                </a:solidFill>
                <a:latin typeface="+mn-lt"/>
              </a:rPr>
              <a:t> x 2.3 = 4.6 </a:t>
            </a:r>
            <a:r>
              <a:rPr lang="en-US" sz="1600" b="1" dirty="0" err="1">
                <a:solidFill>
                  <a:schemeClr val="bg1"/>
                </a:solidFill>
                <a:latin typeface="+mn-lt"/>
              </a:rPr>
              <a:t>Gy</a:t>
            </a:r>
            <a:endParaRPr lang="en-US" sz="1600" b="1" dirty="0">
              <a:solidFill>
                <a:schemeClr val="bg1"/>
              </a:solidFill>
              <a:latin typeface="+mn-lt"/>
            </a:endParaRPr>
          </a:p>
          <a:p>
            <a:endParaRPr lang="en-US" sz="1600" b="1" dirty="0">
              <a:solidFill>
                <a:schemeClr val="bg1"/>
              </a:solidFill>
              <a:latin typeface="+mn-lt"/>
            </a:endParaRPr>
          </a:p>
          <a:p>
            <a:r>
              <a:rPr lang="en-US" sz="1600" b="1" dirty="0">
                <a:solidFill>
                  <a:schemeClr val="bg1"/>
                </a:solidFill>
                <a:latin typeface="+mn-lt"/>
              </a:rPr>
              <a:t>4.6 </a:t>
            </a:r>
            <a:r>
              <a:rPr lang="en-US" sz="1600" b="1" dirty="0" err="1">
                <a:solidFill>
                  <a:schemeClr val="bg1"/>
                </a:solidFill>
                <a:latin typeface="+mn-lt"/>
              </a:rPr>
              <a:t>Gy</a:t>
            </a:r>
            <a:r>
              <a:rPr lang="en-US" sz="1600" b="1" dirty="0">
                <a:solidFill>
                  <a:schemeClr val="bg1"/>
                </a:solidFill>
                <a:latin typeface="+mn-lt"/>
              </a:rPr>
              <a:t>/log x 12 logs </a:t>
            </a:r>
            <a:r>
              <a:rPr lang="en-US" sz="1600" b="1" dirty="0">
                <a:solidFill>
                  <a:schemeClr val="bg1"/>
                </a:solidFill>
              </a:rPr>
              <a:t>≈ </a:t>
            </a:r>
            <a:r>
              <a:rPr lang="en-US" sz="1600" b="1" dirty="0">
                <a:solidFill>
                  <a:schemeClr val="bg1"/>
                </a:solidFill>
                <a:latin typeface="+mn-lt"/>
              </a:rPr>
              <a:t>55 </a:t>
            </a:r>
            <a:r>
              <a:rPr lang="en-US" sz="1600" b="1" dirty="0" err="1">
                <a:solidFill>
                  <a:schemeClr val="bg1"/>
                </a:solidFill>
                <a:latin typeface="+mn-lt"/>
              </a:rPr>
              <a:t>Gy</a:t>
            </a:r>
            <a:endParaRPr lang="en-US" sz="1600" b="1" dirty="0">
              <a:solidFill>
                <a:schemeClr val="bg1"/>
              </a:solidFill>
              <a:latin typeface="+mn-lt"/>
            </a:endParaRPr>
          </a:p>
        </p:txBody>
      </p:sp>
    </p:spTree>
    <p:extLst>
      <p:ext uri="{BB962C8B-B14F-4D97-AF65-F5344CB8AC3E}">
        <p14:creationId xmlns:p14="http://schemas.microsoft.com/office/powerpoint/2010/main" val="423225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7" y="508865"/>
            <a:ext cx="8302471" cy="4201150"/>
          </a:xfrm>
          <a:prstGeom prst="rect">
            <a:avLst/>
          </a:prstGeom>
          <a:noFill/>
          <a:effectLst>
            <a:outerShdw blurRad="50800" dist="38100" dir="2700000" algn="tl" rotWithShape="0">
              <a:prstClr val="black">
                <a:alpha val="40000"/>
              </a:prstClr>
            </a:outerShdw>
          </a:effectLst>
        </p:spPr>
        <p:txBody>
          <a:bodyPr wrap="square">
            <a:spAutoFit/>
          </a:bodyPr>
          <a:lstStyle/>
          <a:p>
            <a:pPr marL="0" indent="0">
              <a:spcAft>
                <a:spcPts val="1800"/>
              </a:spcAft>
              <a:buClr>
                <a:schemeClr val="bg2">
                  <a:lumMod val="75000"/>
                </a:schemeClr>
              </a:buClr>
              <a:buSzPct val="100000"/>
              <a:buNone/>
            </a:pPr>
            <a:r>
              <a:rPr lang="en-US" sz="28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Approximately how many cells will survive in a tumor containing 10</a:t>
            </a:r>
            <a:r>
              <a:rPr lang="en-US" sz="2800" baseline="300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9 </a:t>
            </a:r>
            <a:r>
              <a:rPr lang="en-US" sz="2800" dirty="0" err="1">
                <a:solidFill>
                  <a:schemeClr val="tx1"/>
                </a:solidFill>
                <a:effectLst>
                  <a:outerShdw blurRad="50800" dist="38100" dir="2700000" algn="tl" rotWithShape="0">
                    <a:prstClr val="black">
                      <a:alpha val="40000"/>
                    </a:prstClr>
                  </a:outerShdw>
                </a:effectLst>
                <a:latin typeface="+mn-lt"/>
                <a:cs typeface="Arial" panose="020B0604020202020204" pitchFamily="34" charset="0"/>
              </a:rPr>
              <a:t>clonogens</a:t>
            </a:r>
            <a:r>
              <a:rPr lang="en-US" sz="28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 after a fractionated treatment to a total dose of 40 </a:t>
            </a:r>
            <a:r>
              <a:rPr lang="en-US" sz="2800" dirty="0" err="1">
                <a:solidFill>
                  <a:schemeClr val="tx1"/>
                </a:solidFill>
                <a:effectLst>
                  <a:outerShdw blurRad="50800" dist="38100" dir="2700000" algn="tl" rotWithShape="0">
                    <a:prstClr val="black">
                      <a:alpha val="40000"/>
                    </a:prstClr>
                  </a:outerShdw>
                </a:effectLst>
                <a:latin typeface="+mn-lt"/>
                <a:cs typeface="Arial" panose="020B0604020202020204" pitchFamily="34" charset="0"/>
              </a:rPr>
              <a:t>Gy</a:t>
            </a:r>
            <a:r>
              <a:rPr lang="en-US" sz="28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 assuming the effective D</a:t>
            </a:r>
            <a:r>
              <a:rPr lang="en-US" sz="2800" baseline="-250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10</a:t>
            </a:r>
            <a:r>
              <a:rPr lang="en-US" sz="28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 is 5 </a:t>
            </a:r>
            <a:r>
              <a:rPr lang="en-US" sz="2800" dirty="0" err="1">
                <a:solidFill>
                  <a:schemeClr val="tx1"/>
                </a:solidFill>
                <a:effectLst>
                  <a:outerShdw blurRad="50800" dist="38100" dir="2700000" algn="tl" rotWithShape="0">
                    <a:prstClr val="black">
                      <a:alpha val="40000"/>
                    </a:prstClr>
                  </a:outerShdw>
                </a:effectLst>
                <a:latin typeface="+mn-lt"/>
                <a:cs typeface="Arial" panose="020B0604020202020204" pitchFamily="34" charset="0"/>
              </a:rPr>
              <a:t>Gy</a:t>
            </a:r>
            <a:r>
              <a:rPr lang="en-US" sz="28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a:t>
            </a:r>
            <a:endParaRPr lang="en-US" sz="32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endParaRPr>
          </a:p>
          <a:p>
            <a:pPr marL="344488">
              <a:spcAft>
                <a:spcPts val="600"/>
              </a:spcAft>
              <a:buClr>
                <a:schemeClr val="bg2">
                  <a:lumMod val="75000"/>
                </a:schemeClr>
              </a:buClr>
              <a:buSzPct val="100000"/>
              <a:buNone/>
            </a:pPr>
            <a:r>
              <a:rPr lang="en-US" sz="24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A. 10</a:t>
            </a:r>
            <a:r>
              <a:rPr lang="en-US" sz="2400" baseline="300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0</a:t>
            </a:r>
            <a:r>
              <a:rPr lang="en-US" sz="24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 </a:t>
            </a:r>
          </a:p>
          <a:p>
            <a:pPr marL="344488">
              <a:spcAft>
                <a:spcPts val="600"/>
              </a:spcAft>
              <a:buClr>
                <a:schemeClr val="bg2">
                  <a:lumMod val="75000"/>
                </a:schemeClr>
              </a:buClr>
              <a:buSzPct val="100000"/>
              <a:buNone/>
            </a:pPr>
            <a:r>
              <a:rPr lang="en-US" sz="24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B. 10</a:t>
            </a:r>
            <a:r>
              <a:rPr lang="en-US" sz="2400" baseline="300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1 </a:t>
            </a:r>
          </a:p>
          <a:p>
            <a:pPr marL="344488">
              <a:spcAft>
                <a:spcPts val="600"/>
              </a:spcAft>
              <a:buClr>
                <a:schemeClr val="bg2">
                  <a:lumMod val="75000"/>
                </a:schemeClr>
              </a:buClr>
              <a:buSzPct val="100000"/>
              <a:buNone/>
            </a:pPr>
            <a:r>
              <a:rPr lang="en-US" sz="24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C. 10</a:t>
            </a:r>
            <a:r>
              <a:rPr lang="en-US" sz="2400" baseline="300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2 </a:t>
            </a:r>
          </a:p>
          <a:p>
            <a:pPr marL="344488">
              <a:spcAft>
                <a:spcPts val="600"/>
              </a:spcAft>
              <a:buClr>
                <a:schemeClr val="bg2">
                  <a:lumMod val="75000"/>
                </a:schemeClr>
              </a:buClr>
              <a:buSzPct val="100000"/>
              <a:buNone/>
            </a:pPr>
            <a:r>
              <a:rPr lang="en-US" sz="24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D. 10</a:t>
            </a:r>
            <a:r>
              <a:rPr lang="en-US" sz="2400" baseline="300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5 </a:t>
            </a:r>
          </a:p>
          <a:p>
            <a:pPr marL="344488">
              <a:spcAft>
                <a:spcPts val="600"/>
              </a:spcAft>
              <a:buClr>
                <a:schemeClr val="bg2">
                  <a:lumMod val="75000"/>
                </a:schemeClr>
              </a:buClr>
              <a:buSzPct val="100000"/>
              <a:buNone/>
            </a:pPr>
            <a:r>
              <a:rPr lang="en-US" sz="24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E. 10</a:t>
            </a:r>
            <a:r>
              <a:rPr lang="en-US" sz="2400" baseline="30000" dirty="0">
                <a:solidFill>
                  <a:schemeClr val="tx1"/>
                </a:solidFill>
                <a:effectLst>
                  <a:outerShdw blurRad="50800" dist="38100" dir="2700000" algn="tl" rotWithShape="0">
                    <a:prstClr val="black">
                      <a:alpha val="40000"/>
                    </a:prstClr>
                  </a:outerShdw>
                </a:effectLst>
                <a:latin typeface="+mn-lt"/>
                <a:cs typeface="Arial" panose="020B0604020202020204" pitchFamily="34" charset="0"/>
              </a:rPr>
              <a:t>8</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994833" y="2976032"/>
            <a:ext cx="910167" cy="304801"/>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254EE19-E29F-1667-8F7E-F55BC0EEB5BB}"/>
              </a:ext>
            </a:extLst>
          </p:cNvPr>
          <p:cNvSpPr txBox="1"/>
          <p:nvPr/>
        </p:nvSpPr>
        <p:spPr>
          <a:xfrm>
            <a:off x="3631062" y="2559864"/>
            <a:ext cx="5161446" cy="2123658"/>
          </a:xfrm>
          <a:prstGeom prst="rect">
            <a:avLst/>
          </a:prstGeom>
          <a:noFill/>
        </p:spPr>
        <p:txBody>
          <a:bodyPr wrap="square" rtlCol="0">
            <a:spAutoFit/>
          </a:bodyPr>
          <a:lstStyle/>
          <a:p>
            <a:r>
              <a:rPr lang="en-US" sz="1600" b="1" dirty="0">
                <a:solidFill>
                  <a:schemeClr val="bg1"/>
                </a:solidFill>
                <a:latin typeface="+mn-lt"/>
              </a:rPr>
              <a:t>10</a:t>
            </a:r>
            <a:r>
              <a:rPr lang="en-US" sz="1600" b="1" baseline="30000" dirty="0">
                <a:solidFill>
                  <a:schemeClr val="bg1"/>
                </a:solidFill>
                <a:latin typeface="+mn-lt"/>
              </a:rPr>
              <a:t>9</a:t>
            </a:r>
            <a:r>
              <a:rPr lang="en-US" sz="1600" b="1" dirty="0">
                <a:solidFill>
                  <a:schemeClr val="bg1"/>
                </a:solidFill>
                <a:latin typeface="+mn-lt"/>
              </a:rPr>
              <a:t> </a:t>
            </a:r>
            <a:r>
              <a:rPr lang="en-US" sz="1600" b="1" dirty="0" err="1">
                <a:solidFill>
                  <a:schemeClr val="bg1"/>
                </a:solidFill>
                <a:latin typeface="+mn-lt"/>
              </a:rPr>
              <a:t>clonogenic</a:t>
            </a:r>
            <a:r>
              <a:rPr lang="en-US" sz="1600" b="1" dirty="0">
                <a:solidFill>
                  <a:schemeClr val="bg1"/>
                </a:solidFill>
                <a:latin typeface="+mn-lt"/>
              </a:rPr>
              <a:t> tumor cells</a:t>
            </a:r>
          </a:p>
          <a:p>
            <a:endParaRPr lang="en-US" sz="1200" b="1" dirty="0">
              <a:solidFill>
                <a:schemeClr val="bg1"/>
              </a:solidFill>
              <a:latin typeface="+mn-lt"/>
            </a:endParaRPr>
          </a:p>
          <a:p>
            <a:r>
              <a:rPr lang="en-US" sz="1600" b="1" dirty="0">
                <a:solidFill>
                  <a:schemeClr val="bg1"/>
                </a:solidFill>
                <a:latin typeface="+mn-lt"/>
              </a:rPr>
              <a:t>D</a:t>
            </a:r>
            <a:r>
              <a:rPr lang="en-US" sz="1600" b="1" baseline="-25000" dirty="0">
                <a:solidFill>
                  <a:schemeClr val="bg1"/>
                </a:solidFill>
                <a:latin typeface="+mn-lt"/>
              </a:rPr>
              <a:t>10</a:t>
            </a:r>
            <a:r>
              <a:rPr lang="en-US" sz="1600" b="1" dirty="0">
                <a:solidFill>
                  <a:schemeClr val="bg1"/>
                </a:solidFill>
                <a:latin typeface="+mn-lt"/>
              </a:rPr>
              <a:t> = 5 </a:t>
            </a:r>
            <a:r>
              <a:rPr lang="en-US" sz="1600" b="1" dirty="0" err="1">
                <a:solidFill>
                  <a:schemeClr val="bg1"/>
                </a:solidFill>
                <a:latin typeface="+mn-lt"/>
              </a:rPr>
              <a:t>Gy</a:t>
            </a:r>
            <a:r>
              <a:rPr lang="en-US" sz="1600" b="1" dirty="0">
                <a:solidFill>
                  <a:schemeClr val="bg1"/>
                </a:solidFill>
                <a:latin typeface="+mn-lt"/>
              </a:rPr>
              <a:t> → meaning one log of cell killing per every 5 </a:t>
            </a:r>
            <a:r>
              <a:rPr lang="en-US" sz="1600" b="1" dirty="0" err="1">
                <a:solidFill>
                  <a:schemeClr val="bg1"/>
                </a:solidFill>
                <a:latin typeface="+mn-lt"/>
              </a:rPr>
              <a:t>Gy</a:t>
            </a:r>
            <a:endParaRPr lang="en-US" sz="1600" b="1" dirty="0">
              <a:solidFill>
                <a:schemeClr val="bg1"/>
              </a:solidFill>
              <a:latin typeface="+mn-lt"/>
            </a:endParaRPr>
          </a:p>
          <a:p>
            <a:endParaRPr lang="en-US" sz="1200" b="1" dirty="0">
              <a:solidFill>
                <a:schemeClr val="bg1"/>
              </a:solidFill>
              <a:latin typeface="+mn-lt"/>
            </a:endParaRPr>
          </a:p>
          <a:p>
            <a:r>
              <a:rPr lang="en-US" sz="1600" b="1" dirty="0">
                <a:solidFill>
                  <a:schemeClr val="bg1"/>
                </a:solidFill>
                <a:latin typeface="+mn-lt"/>
              </a:rPr>
              <a:t>Total dose = 40 </a:t>
            </a:r>
            <a:r>
              <a:rPr lang="en-US" sz="1600" b="1" dirty="0" err="1">
                <a:solidFill>
                  <a:schemeClr val="bg1"/>
                </a:solidFill>
                <a:latin typeface="+mn-lt"/>
              </a:rPr>
              <a:t>Gy</a:t>
            </a:r>
            <a:r>
              <a:rPr lang="en-US" sz="1600" b="1" dirty="0">
                <a:solidFill>
                  <a:schemeClr val="bg1"/>
                </a:solidFill>
                <a:latin typeface="+mn-lt"/>
              </a:rPr>
              <a:t>, so with 5 </a:t>
            </a:r>
            <a:r>
              <a:rPr lang="en-US" sz="1600" b="1" dirty="0" err="1">
                <a:solidFill>
                  <a:schemeClr val="bg1"/>
                </a:solidFill>
                <a:latin typeface="+mn-lt"/>
              </a:rPr>
              <a:t>Gy</a:t>
            </a:r>
            <a:r>
              <a:rPr lang="en-US" sz="1600" b="1" dirty="0">
                <a:solidFill>
                  <a:schemeClr val="bg1"/>
                </a:solidFill>
                <a:latin typeface="+mn-lt"/>
              </a:rPr>
              <a:t> per one log of killing → means 8 logs of cell killing after 40 </a:t>
            </a:r>
            <a:r>
              <a:rPr lang="en-US" sz="1600" b="1" dirty="0" err="1">
                <a:solidFill>
                  <a:schemeClr val="bg1"/>
                </a:solidFill>
                <a:latin typeface="+mn-lt"/>
              </a:rPr>
              <a:t>Gy</a:t>
            </a:r>
            <a:r>
              <a:rPr lang="en-US" sz="1600" b="1" dirty="0">
                <a:solidFill>
                  <a:schemeClr val="bg1"/>
                </a:solidFill>
                <a:latin typeface="+mn-lt"/>
              </a:rPr>
              <a:t>  </a:t>
            </a:r>
          </a:p>
          <a:p>
            <a:endParaRPr lang="en-US" sz="1200" b="1" dirty="0">
              <a:solidFill>
                <a:schemeClr val="bg1"/>
              </a:solidFill>
              <a:latin typeface="+mn-lt"/>
            </a:endParaRPr>
          </a:p>
          <a:p>
            <a:r>
              <a:rPr lang="en-US" sz="1600" b="1" dirty="0">
                <a:solidFill>
                  <a:schemeClr val="bg1"/>
                </a:solidFill>
                <a:latin typeface="+mn-lt"/>
              </a:rPr>
              <a:t>So, 10</a:t>
            </a:r>
            <a:r>
              <a:rPr lang="en-US" sz="1600" b="1" baseline="30000" dirty="0">
                <a:solidFill>
                  <a:schemeClr val="bg1"/>
                </a:solidFill>
                <a:latin typeface="+mn-lt"/>
              </a:rPr>
              <a:t>9</a:t>
            </a:r>
            <a:r>
              <a:rPr lang="en-US" sz="1600" b="1" dirty="0">
                <a:solidFill>
                  <a:schemeClr val="bg1"/>
                </a:solidFill>
                <a:latin typeface="+mn-lt"/>
              </a:rPr>
              <a:t> cells decremented by 8 logs = 10</a:t>
            </a:r>
            <a:r>
              <a:rPr lang="en-US" sz="1600" b="1" baseline="30000" dirty="0">
                <a:solidFill>
                  <a:schemeClr val="bg1"/>
                </a:solidFill>
                <a:latin typeface="+mn-lt"/>
              </a:rPr>
              <a:t>1</a:t>
            </a:r>
            <a:r>
              <a:rPr lang="en-US" sz="1600" b="1" dirty="0">
                <a:solidFill>
                  <a:schemeClr val="bg1"/>
                </a:solidFill>
                <a:latin typeface="+mn-lt"/>
              </a:rPr>
              <a:t> survivors</a:t>
            </a:r>
            <a:endParaRPr lang="en-US" dirty="0"/>
          </a:p>
        </p:txBody>
      </p:sp>
    </p:spTree>
    <p:extLst>
      <p:ext uri="{BB962C8B-B14F-4D97-AF65-F5344CB8AC3E}">
        <p14:creationId xmlns:p14="http://schemas.microsoft.com/office/powerpoint/2010/main" val="170101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7785152" cy="4616648"/>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2600" dirty="0">
                <a:solidFill>
                  <a:srgbClr val="000000"/>
                </a:solidFill>
                <a:effectLst/>
                <a:latin typeface="+mn-lt"/>
                <a:ea typeface="MS Mincho" panose="02020609040205080304" pitchFamily="49" charset="-128"/>
                <a:cs typeface="Times New Roman" panose="02020603050405020304" pitchFamily="18" charset="0"/>
              </a:rPr>
              <a:t>A total dose of 12 </a:t>
            </a:r>
            <a:r>
              <a:rPr lang="en-US" sz="2600" dirty="0" err="1">
                <a:solidFill>
                  <a:srgbClr val="000000"/>
                </a:solidFill>
                <a:effectLst/>
                <a:latin typeface="+mn-lt"/>
                <a:ea typeface="MS Mincho" panose="02020609040205080304" pitchFamily="49" charset="-128"/>
                <a:cs typeface="Times New Roman" panose="02020603050405020304" pitchFamily="18" charset="0"/>
              </a:rPr>
              <a:t>Gy</a:t>
            </a:r>
            <a:r>
              <a:rPr lang="en-US" sz="2600" dirty="0">
                <a:solidFill>
                  <a:srgbClr val="000000"/>
                </a:solidFill>
                <a:effectLst/>
                <a:latin typeface="+mn-lt"/>
                <a:ea typeface="MS Mincho" panose="02020609040205080304" pitchFamily="49" charset="-128"/>
                <a:cs typeface="Times New Roman" panose="02020603050405020304" pitchFamily="18" charset="0"/>
              </a:rPr>
              <a:t> of X-rays delivered in 3 </a:t>
            </a:r>
            <a:r>
              <a:rPr lang="en-US" sz="2600" dirty="0" err="1">
                <a:solidFill>
                  <a:srgbClr val="000000"/>
                </a:solidFill>
                <a:effectLst/>
                <a:latin typeface="+mn-lt"/>
                <a:ea typeface="MS Mincho" panose="02020609040205080304" pitchFamily="49" charset="-128"/>
                <a:cs typeface="Times New Roman" panose="02020603050405020304" pitchFamily="18" charset="0"/>
              </a:rPr>
              <a:t>Gy</a:t>
            </a:r>
            <a:r>
              <a:rPr lang="en-US" sz="2600" dirty="0">
                <a:solidFill>
                  <a:srgbClr val="000000"/>
                </a:solidFill>
                <a:effectLst/>
                <a:latin typeface="+mn-lt"/>
                <a:ea typeface="MS Mincho" panose="02020609040205080304" pitchFamily="49" charset="-128"/>
                <a:cs typeface="Times New Roman" panose="02020603050405020304" pitchFamily="18" charset="0"/>
              </a:rPr>
              <a:t> fractions reduces cell survival to 10</a:t>
            </a:r>
            <a:r>
              <a:rPr lang="en-US" sz="2600" baseline="30000" dirty="0">
                <a:solidFill>
                  <a:srgbClr val="000000"/>
                </a:solidFill>
                <a:effectLst/>
                <a:latin typeface="+mn-lt"/>
                <a:ea typeface="MS Mincho" panose="02020609040205080304" pitchFamily="49" charset="-128"/>
                <a:cs typeface="Times New Roman" panose="02020603050405020304" pitchFamily="18" charset="0"/>
              </a:rPr>
              <a:t>-4</a:t>
            </a:r>
            <a:r>
              <a:rPr lang="en-US" sz="2600" dirty="0">
                <a:solidFill>
                  <a:srgbClr val="000000"/>
                </a:solidFill>
                <a:effectLst/>
                <a:latin typeface="+mn-lt"/>
                <a:ea typeface="MS Mincho" panose="02020609040205080304" pitchFamily="49" charset="-128"/>
                <a:cs typeface="Times New Roman" panose="02020603050405020304" pitchFamily="18" charset="0"/>
              </a:rPr>
              <a:t>. Assuming that cell killing can be modeled using the equation S = e</a:t>
            </a:r>
            <a:r>
              <a:rPr lang="en-US" sz="2600" baseline="30000" dirty="0">
                <a:latin typeface="+mn-lt"/>
                <a:ea typeface="MS Mincho" panose="02020609040205080304" pitchFamily="49" charset="-128"/>
                <a:cs typeface="Times New Roman" panose="02020603050405020304" pitchFamily="18" charset="0"/>
              </a:rPr>
              <a:t>-</a:t>
            </a:r>
            <a:r>
              <a:rPr lang="el-GR" sz="2600" baseline="30000" dirty="0">
                <a:solidFill>
                  <a:srgbClr val="000000"/>
                </a:solidFill>
                <a:effectLst/>
                <a:latin typeface="+mn-lt"/>
                <a:ea typeface="MS Mincho" panose="02020609040205080304" pitchFamily="49" charset="-128"/>
                <a:cs typeface="Times New Roman" panose="02020603050405020304" pitchFamily="18" charset="0"/>
              </a:rPr>
              <a:t>α</a:t>
            </a:r>
            <a:r>
              <a:rPr lang="en-US" sz="2600" baseline="30000" dirty="0">
                <a:solidFill>
                  <a:srgbClr val="000000"/>
                </a:solidFill>
                <a:effectLst/>
                <a:latin typeface="+mn-lt"/>
                <a:ea typeface="MS Mincho" panose="02020609040205080304" pitchFamily="49" charset="-128"/>
                <a:cs typeface="Times New Roman" panose="02020603050405020304" pitchFamily="18" charset="0"/>
              </a:rPr>
              <a:t>D</a:t>
            </a:r>
            <a:r>
              <a:rPr lang="en-US" sz="2600" dirty="0">
                <a:solidFill>
                  <a:srgbClr val="000000"/>
                </a:solidFill>
                <a:effectLst/>
                <a:latin typeface="+mn-lt"/>
                <a:ea typeface="MS Mincho" panose="02020609040205080304" pitchFamily="49" charset="-128"/>
                <a:cs typeface="Times New Roman" panose="02020603050405020304" pitchFamily="18" charset="0"/>
              </a:rPr>
              <a:t>, what total dose would be required to reduce the surviving fraction to 10</a:t>
            </a:r>
            <a:r>
              <a:rPr lang="en-US" sz="2600" baseline="30000" dirty="0">
                <a:solidFill>
                  <a:srgbClr val="000000"/>
                </a:solidFill>
                <a:effectLst/>
                <a:latin typeface="+mn-lt"/>
                <a:ea typeface="MS Mincho" panose="02020609040205080304" pitchFamily="49" charset="-128"/>
                <a:cs typeface="Times New Roman" panose="02020603050405020304" pitchFamily="18" charset="0"/>
              </a:rPr>
              <a:t>-6</a:t>
            </a:r>
            <a:r>
              <a:rPr lang="en-US" sz="2600" dirty="0">
                <a:solidFill>
                  <a:srgbClr val="000000"/>
                </a:solidFill>
                <a:effectLst/>
                <a:latin typeface="+mn-lt"/>
                <a:ea typeface="MS Mincho" panose="02020609040205080304" pitchFamily="49" charset="-128"/>
                <a:cs typeface="Times New Roman" panose="02020603050405020304" pitchFamily="18" charset="0"/>
              </a:rPr>
              <a:t>?</a:t>
            </a:r>
          </a:p>
          <a:p>
            <a:pPr marL="0" marR="0">
              <a:spcBef>
                <a:spcPts val="0"/>
              </a:spcBef>
              <a:spcAft>
                <a:spcPts val="0"/>
              </a:spcAft>
            </a:pPr>
            <a:endParaRPr lang="en-US" sz="2400" dirty="0">
              <a:solidFill>
                <a:srgbClr val="000000"/>
              </a:solidFill>
              <a:effectLst/>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2200" dirty="0">
                <a:solidFill>
                  <a:srgbClr val="000000"/>
                </a:solidFill>
                <a:effectLst/>
                <a:latin typeface="+mn-lt"/>
                <a:ea typeface="MS Mincho" panose="02020609040205080304" pitchFamily="49" charset="-128"/>
                <a:cs typeface="Times New Roman" panose="02020603050405020304" pitchFamily="18" charset="0"/>
              </a:rPr>
              <a:t>A. 9 </a:t>
            </a:r>
            <a:r>
              <a:rPr lang="en-US" sz="2200" dirty="0" err="1">
                <a:solidFill>
                  <a:srgbClr val="000000"/>
                </a:solidFill>
                <a:effectLst/>
                <a:latin typeface="+mn-lt"/>
                <a:ea typeface="MS Mincho" panose="02020609040205080304" pitchFamily="49" charset="-128"/>
                <a:cs typeface="Times New Roman" panose="02020603050405020304" pitchFamily="18" charset="0"/>
              </a:rPr>
              <a:t>Gy</a:t>
            </a:r>
            <a:endParaRPr lang="en-US" sz="2200" dirty="0">
              <a:solidFill>
                <a:srgbClr val="000000"/>
              </a:solidFill>
              <a:effectLst/>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2200" dirty="0">
                <a:solidFill>
                  <a:srgbClr val="000000"/>
                </a:solidFill>
                <a:effectLst/>
                <a:latin typeface="+mn-lt"/>
                <a:ea typeface="MS Mincho" panose="02020609040205080304" pitchFamily="49" charset="-128"/>
                <a:cs typeface="Times New Roman" panose="02020603050405020304" pitchFamily="18" charset="0"/>
              </a:rPr>
              <a:t>B. 18 </a:t>
            </a:r>
            <a:r>
              <a:rPr lang="en-US" sz="2200" dirty="0" err="1">
                <a:solidFill>
                  <a:srgbClr val="000000"/>
                </a:solidFill>
                <a:effectLst/>
                <a:latin typeface="+mn-lt"/>
                <a:ea typeface="MS Mincho" panose="02020609040205080304" pitchFamily="49" charset="-128"/>
                <a:cs typeface="Times New Roman" panose="02020603050405020304" pitchFamily="18" charset="0"/>
              </a:rPr>
              <a:t>Gy</a:t>
            </a:r>
            <a:endParaRPr lang="en-US" sz="2200" dirty="0">
              <a:solidFill>
                <a:srgbClr val="000000"/>
              </a:solidFill>
              <a:effectLst/>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2200" dirty="0">
                <a:solidFill>
                  <a:srgbClr val="000000"/>
                </a:solidFill>
                <a:effectLst/>
                <a:latin typeface="+mn-lt"/>
                <a:ea typeface="MS Mincho" panose="02020609040205080304" pitchFamily="49" charset="-128"/>
                <a:cs typeface="Times New Roman" panose="02020603050405020304" pitchFamily="18" charset="0"/>
              </a:rPr>
              <a:t>C. 24 </a:t>
            </a:r>
            <a:r>
              <a:rPr lang="en-US" sz="2200" dirty="0" err="1">
                <a:solidFill>
                  <a:srgbClr val="000000"/>
                </a:solidFill>
                <a:effectLst/>
                <a:latin typeface="+mn-lt"/>
                <a:ea typeface="MS Mincho" panose="02020609040205080304" pitchFamily="49" charset="-128"/>
                <a:cs typeface="Times New Roman" panose="02020603050405020304" pitchFamily="18" charset="0"/>
              </a:rPr>
              <a:t>Gy</a:t>
            </a:r>
            <a:endParaRPr lang="en-US" sz="2200" dirty="0">
              <a:solidFill>
                <a:srgbClr val="000000"/>
              </a:solidFill>
              <a:effectLst/>
              <a:latin typeface="+mn-lt"/>
              <a:ea typeface="MS Mincho" panose="02020609040205080304" pitchFamily="49" charset="-128"/>
              <a:cs typeface="Times New Roman" panose="02020603050405020304" pitchFamily="18" charset="0"/>
            </a:endParaRPr>
          </a:p>
          <a:p>
            <a:pPr marL="463550" marR="0">
              <a:spcBef>
                <a:spcPts val="0"/>
              </a:spcBef>
              <a:spcAft>
                <a:spcPts val="600"/>
              </a:spcAft>
            </a:pPr>
            <a:r>
              <a:rPr lang="en-US" sz="2200" dirty="0">
                <a:solidFill>
                  <a:srgbClr val="000000"/>
                </a:solidFill>
                <a:effectLst/>
                <a:latin typeface="+mn-lt"/>
                <a:ea typeface="MS Mincho" panose="02020609040205080304" pitchFamily="49" charset="-128"/>
                <a:cs typeface="Times New Roman" panose="02020603050405020304" pitchFamily="18" charset="0"/>
              </a:rPr>
              <a:t>D. 36 </a:t>
            </a:r>
            <a:r>
              <a:rPr lang="en-US" sz="2200" dirty="0" err="1">
                <a:solidFill>
                  <a:srgbClr val="000000"/>
                </a:solidFill>
                <a:effectLst/>
                <a:latin typeface="+mn-lt"/>
                <a:ea typeface="MS Mincho" panose="02020609040205080304" pitchFamily="49" charset="-128"/>
                <a:cs typeface="Times New Roman" panose="02020603050405020304" pitchFamily="18" charset="0"/>
              </a:rPr>
              <a:t>Gy</a:t>
            </a:r>
            <a:endParaRPr lang="en-US" sz="2200" dirty="0">
              <a:solidFill>
                <a:srgbClr val="000000"/>
              </a:solidFill>
              <a:effectLst/>
              <a:latin typeface="+mn-lt"/>
              <a:ea typeface="MS Mincho" panose="02020609040205080304" pitchFamily="49" charset="-128"/>
              <a:cs typeface="Times New Roman" panose="02020603050405020304" pitchFamily="18" charset="0"/>
            </a:endParaRPr>
          </a:p>
          <a:p>
            <a:pPr marL="463550" marR="0">
              <a:spcBef>
                <a:spcPts val="0"/>
              </a:spcBef>
              <a:spcAft>
                <a:spcPts val="0"/>
              </a:spcAft>
            </a:pPr>
            <a:r>
              <a:rPr lang="en-US" sz="2200" dirty="0">
                <a:solidFill>
                  <a:srgbClr val="000000"/>
                </a:solidFill>
                <a:effectLst/>
                <a:latin typeface="+mn-lt"/>
                <a:ea typeface="MS Mincho" panose="02020609040205080304" pitchFamily="49" charset="-128"/>
                <a:cs typeface="Times New Roman" panose="02020603050405020304" pitchFamily="18" charset="0"/>
              </a:rPr>
              <a:t>E. 72 </a:t>
            </a:r>
            <a:r>
              <a:rPr lang="en-US" sz="2200" dirty="0" err="1">
                <a:solidFill>
                  <a:srgbClr val="000000"/>
                </a:solidFill>
                <a:effectLst/>
                <a:latin typeface="+mn-lt"/>
                <a:ea typeface="MS Mincho" panose="02020609040205080304" pitchFamily="49" charset="-128"/>
                <a:cs typeface="Times New Roman" panose="02020603050405020304" pitchFamily="18" charset="0"/>
              </a:rPr>
              <a:t>Gy</a:t>
            </a:r>
            <a:endParaRPr lang="en-US" sz="22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103470" y="3305175"/>
            <a:ext cx="1249205" cy="371475"/>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DF4D526-B1FE-027C-EA38-E35C6A901F9F}"/>
              </a:ext>
            </a:extLst>
          </p:cNvPr>
          <p:cNvSpPr txBox="1"/>
          <p:nvPr/>
        </p:nvSpPr>
        <p:spPr>
          <a:xfrm>
            <a:off x="3295367" y="2956405"/>
            <a:ext cx="5593255" cy="1815882"/>
          </a:xfrm>
          <a:prstGeom prst="rect">
            <a:avLst/>
          </a:prstGeom>
          <a:noFill/>
        </p:spPr>
        <p:txBody>
          <a:bodyPr wrap="square" rtlCol="0">
            <a:spAutoFit/>
          </a:bodyPr>
          <a:lstStyle/>
          <a:p>
            <a:r>
              <a:rPr lang="en-US" sz="1600" b="1" dirty="0">
                <a:solidFill>
                  <a:schemeClr val="bg1"/>
                </a:solidFill>
                <a:latin typeface="+mn-lt"/>
              </a:rPr>
              <a:t>12 </a:t>
            </a:r>
            <a:r>
              <a:rPr lang="en-US" sz="1600" b="1" dirty="0" err="1">
                <a:solidFill>
                  <a:schemeClr val="bg1"/>
                </a:solidFill>
                <a:latin typeface="+mn-lt"/>
              </a:rPr>
              <a:t>Gy</a:t>
            </a:r>
            <a:r>
              <a:rPr lang="en-US" sz="1600" b="1" dirty="0">
                <a:solidFill>
                  <a:schemeClr val="bg1"/>
                </a:solidFill>
                <a:latin typeface="+mn-lt"/>
              </a:rPr>
              <a:t> in 3 </a:t>
            </a:r>
            <a:r>
              <a:rPr lang="en-US" sz="1600" b="1" dirty="0" err="1">
                <a:solidFill>
                  <a:schemeClr val="bg1"/>
                </a:solidFill>
                <a:latin typeface="+mn-lt"/>
              </a:rPr>
              <a:t>Gy</a:t>
            </a:r>
            <a:r>
              <a:rPr lang="en-US" sz="1600" b="1" dirty="0">
                <a:solidFill>
                  <a:schemeClr val="bg1"/>
                </a:solidFill>
                <a:latin typeface="+mn-lt"/>
              </a:rPr>
              <a:t> fractions → 4 fractions in total</a:t>
            </a:r>
          </a:p>
          <a:p>
            <a:endParaRPr lang="en-US" sz="1600" b="1" dirty="0">
              <a:solidFill>
                <a:schemeClr val="bg1"/>
              </a:solidFill>
              <a:latin typeface="+mn-lt"/>
            </a:endParaRPr>
          </a:p>
          <a:p>
            <a:r>
              <a:rPr lang="en-US" sz="1600" b="1" dirty="0">
                <a:solidFill>
                  <a:schemeClr val="bg1"/>
                </a:solidFill>
                <a:latin typeface="+mn-lt"/>
              </a:rPr>
              <a:t>After 12 </a:t>
            </a:r>
            <a:r>
              <a:rPr lang="en-US" sz="1600" b="1" dirty="0" err="1">
                <a:solidFill>
                  <a:schemeClr val="bg1"/>
                </a:solidFill>
                <a:latin typeface="+mn-lt"/>
              </a:rPr>
              <a:t>Gy</a:t>
            </a:r>
            <a:r>
              <a:rPr lang="en-US" sz="1600" b="1" dirty="0">
                <a:solidFill>
                  <a:schemeClr val="bg1"/>
                </a:solidFill>
                <a:latin typeface="+mn-lt"/>
              </a:rPr>
              <a:t>, the surviving fraction is 10</a:t>
            </a:r>
            <a:r>
              <a:rPr lang="en-US" sz="1600" b="1" baseline="30000" dirty="0">
                <a:solidFill>
                  <a:schemeClr val="bg1"/>
                </a:solidFill>
                <a:latin typeface="+mn-lt"/>
              </a:rPr>
              <a:t>-4</a:t>
            </a:r>
            <a:r>
              <a:rPr lang="en-US" sz="1600" b="1" dirty="0">
                <a:solidFill>
                  <a:schemeClr val="bg1"/>
                </a:solidFill>
                <a:latin typeface="+mn-lt"/>
              </a:rPr>
              <a:t>, meaning that each fraction reduced cell survival by one log</a:t>
            </a:r>
          </a:p>
          <a:p>
            <a:endParaRPr lang="en-US" sz="1600" b="1" dirty="0">
              <a:solidFill>
                <a:schemeClr val="bg1"/>
              </a:solidFill>
              <a:latin typeface="+mn-lt"/>
            </a:endParaRPr>
          </a:p>
          <a:p>
            <a:r>
              <a:rPr lang="en-US" sz="1600" b="1" dirty="0">
                <a:solidFill>
                  <a:schemeClr val="bg1"/>
                </a:solidFill>
                <a:latin typeface="+mn-lt"/>
              </a:rPr>
              <a:t>So, in order to get 2 additional logs of cell killing (10</a:t>
            </a:r>
            <a:r>
              <a:rPr lang="en-US" sz="1600" b="1" baseline="30000" dirty="0">
                <a:solidFill>
                  <a:schemeClr val="bg1"/>
                </a:solidFill>
                <a:latin typeface="+mn-lt"/>
              </a:rPr>
              <a:t>-6</a:t>
            </a:r>
            <a:r>
              <a:rPr lang="en-US" sz="1600" b="1" dirty="0">
                <a:solidFill>
                  <a:schemeClr val="bg1"/>
                </a:solidFill>
                <a:latin typeface="+mn-lt"/>
              </a:rPr>
              <a:t>), would need another 2 fractions = 6 </a:t>
            </a:r>
            <a:r>
              <a:rPr lang="en-US" sz="1600" b="1" dirty="0" err="1">
                <a:solidFill>
                  <a:schemeClr val="bg1"/>
                </a:solidFill>
                <a:latin typeface="+mn-lt"/>
              </a:rPr>
              <a:t>Gy</a:t>
            </a:r>
            <a:r>
              <a:rPr lang="en-US" sz="1600" b="1" dirty="0">
                <a:solidFill>
                  <a:schemeClr val="bg1"/>
                </a:solidFill>
                <a:latin typeface="+mn-lt"/>
              </a:rPr>
              <a:t> more = 18 </a:t>
            </a:r>
            <a:r>
              <a:rPr lang="en-US" sz="1600" b="1" dirty="0" err="1">
                <a:solidFill>
                  <a:schemeClr val="bg1"/>
                </a:solidFill>
                <a:latin typeface="+mn-lt"/>
              </a:rPr>
              <a:t>Gy</a:t>
            </a:r>
            <a:endParaRPr lang="en-US" dirty="0"/>
          </a:p>
        </p:txBody>
      </p:sp>
    </p:spTree>
    <p:extLst>
      <p:ext uri="{BB962C8B-B14F-4D97-AF65-F5344CB8AC3E}">
        <p14:creationId xmlns:p14="http://schemas.microsoft.com/office/powerpoint/2010/main" val="358939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extBox 1">
            <a:extLst>
              <a:ext uri="{FF2B5EF4-FFF2-40B4-BE49-F238E27FC236}">
                <a16:creationId xmlns:a16="http://schemas.microsoft.com/office/drawing/2014/main" id="{B0EFC93B-B589-299C-9683-5B9D068BA506}"/>
              </a:ext>
            </a:extLst>
          </p:cNvPr>
          <p:cNvSpPr txBox="1"/>
          <p:nvPr/>
        </p:nvSpPr>
        <p:spPr>
          <a:xfrm>
            <a:off x="457200" y="493226"/>
            <a:ext cx="5093936" cy="307777"/>
          </a:xfrm>
          <a:prstGeom prst="rect">
            <a:avLst/>
          </a:prstGeom>
          <a:noFill/>
        </p:spPr>
        <p:txBody>
          <a:bodyPr wrap="square">
            <a:spAutoFit/>
          </a:bodyPr>
          <a:lstStyle/>
          <a:p>
            <a:pPr marL="7938">
              <a:spcAft>
                <a:spcPts val="1200"/>
              </a:spcAft>
            </a:pPr>
            <a:r>
              <a:rPr lang="en-US" dirty="0">
                <a:solidFill>
                  <a:schemeClr val="tx1"/>
                </a:solidFill>
                <a:latin typeface="+mn-lt"/>
                <a:ea typeface="MS Mincho" panose="02020609040205080304" pitchFamily="49" charset="-128"/>
                <a:cs typeface="Times New Roman" panose="02020603050405020304" pitchFamily="18" charset="0"/>
              </a:rPr>
              <a:t>Sublethal/Potentially Lethal Damage Recovery &amp; Fractionation</a:t>
            </a:r>
            <a:endParaRPr lang="en-US" sz="1400" dirty="0">
              <a:solidFill>
                <a:schemeClr val="tx1"/>
              </a:solidFill>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1753382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278094"/>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2800" dirty="0">
                <a:solidFill>
                  <a:srgbClr val="000000"/>
                </a:solidFill>
                <a:effectLst/>
                <a:latin typeface="+mn-lt"/>
                <a:ea typeface="MS Mincho" panose="02020609040205080304" pitchFamily="49" charset="-128"/>
                <a:cs typeface="Times New Roman" panose="02020603050405020304" pitchFamily="18" charset="0"/>
              </a:rPr>
              <a:t>What accounts for the higher surviving fraction when delaying the subculture of cell after a large, single dose of X-rays, compared to cells cultured immediately after irradiation?</a:t>
            </a:r>
          </a:p>
          <a:p>
            <a:pPr marL="0" marR="0">
              <a:spcBef>
                <a:spcPts val="0"/>
              </a:spcBef>
              <a:spcAft>
                <a:spcPts val="0"/>
              </a:spcAft>
            </a:pPr>
            <a:endParaRPr lang="en-US" sz="2000" dirty="0">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A. </a:t>
            </a:r>
            <a:r>
              <a:rPr lang="en-US" sz="2400" dirty="0">
                <a:solidFill>
                  <a:srgbClr val="000000"/>
                </a:solidFill>
                <a:effectLst/>
                <a:latin typeface="+mn-lt"/>
                <a:ea typeface="MS Mincho" panose="02020609040205080304" pitchFamily="49" charset="-128"/>
                <a:cs typeface="Times New Roman" panose="02020603050405020304" pitchFamily="18" charset="0"/>
              </a:rPr>
              <a:t>Repopulation</a:t>
            </a:r>
            <a:endParaRPr lang="en-US" sz="24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B. </a:t>
            </a:r>
            <a:r>
              <a:rPr lang="en-US" sz="2400" dirty="0">
                <a:solidFill>
                  <a:srgbClr val="000000"/>
                </a:solidFill>
                <a:effectLst/>
                <a:latin typeface="+mn-lt"/>
                <a:ea typeface="MS Mincho" panose="02020609040205080304" pitchFamily="49" charset="-128"/>
                <a:cs typeface="Times New Roman" panose="02020603050405020304" pitchFamily="18" charset="0"/>
              </a:rPr>
              <a:t>Cell cycle age response</a:t>
            </a:r>
            <a:endParaRPr lang="en-US" sz="24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C. Presence of hypoxia</a:t>
            </a:r>
          </a:p>
          <a:p>
            <a:pPr marL="57785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D. </a:t>
            </a:r>
            <a:r>
              <a:rPr lang="en-US" sz="2400" dirty="0">
                <a:solidFill>
                  <a:srgbClr val="000000"/>
                </a:solidFill>
                <a:effectLst/>
                <a:latin typeface="+mn-lt"/>
                <a:ea typeface="MS Mincho" panose="02020609040205080304" pitchFamily="49" charset="-128"/>
                <a:cs typeface="Times New Roman" panose="02020603050405020304" pitchFamily="18" charset="0"/>
              </a:rPr>
              <a:t>Potentially lethal damage recovery</a:t>
            </a:r>
          </a:p>
          <a:p>
            <a:pPr marL="577850" marR="0">
              <a:spcBef>
                <a:spcPts val="0"/>
              </a:spcBef>
              <a:spcAft>
                <a:spcPts val="600"/>
              </a:spcAft>
            </a:pPr>
            <a:r>
              <a:rPr lang="en-US" sz="2400" dirty="0">
                <a:latin typeface="+mn-lt"/>
                <a:ea typeface="MS Mincho" panose="02020609040205080304" pitchFamily="49" charset="-128"/>
                <a:cs typeface="Times New Roman" panose="02020603050405020304" pitchFamily="18" charset="0"/>
              </a:rPr>
              <a:t>E. Sublethal damage recovery</a:t>
            </a:r>
            <a:endParaRPr lang="en-US" sz="2400" dirty="0">
              <a:effectLst/>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213333" y="3902299"/>
            <a:ext cx="5197299" cy="373487"/>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3647152"/>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2800" dirty="0">
                <a:solidFill>
                  <a:srgbClr val="000000"/>
                </a:solidFill>
                <a:effectLst/>
                <a:latin typeface="+mn-lt"/>
                <a:ea typeface="MS Mincho" panose="02020609040205080304" pitchFamily="49" charset="-128"/>
                <a:cs typeface="Times New Roman" panose="02020603050405020304" pitchFamily="18" charset="0"/>
              </a:rPr>
              <a:t>Why would more late toxicity in normal tissues occur when dose fractions are delivered at 2 hour intervals versus 24 hour intervals?</a:t>
            </a:r>
          </a:p>
          <a:p>
            <a:pPr marL="0" marR="0">
              <a:spcBef>
                <a:spcPts val="0"/>
              </a:spcBef>
              <a:spcAft>
                <a:spcPts val="0"/>
              </a:spcAft>
            </a:pPr>
            <a:endParaRPr lang="en-US" sz="2000" dirty="0">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A. </a:t>
            </a:r>
            <a:r>
              <a:rPr lang="en-US" sz="2800" dirty="0">
                <a:latin typeface="+mn-lt"/>
                <a:ea typeface="MS Mincho" panose="02020609040205080304" pitchFamily="49" charset="-128"/>
                <a:cs typeface="Times New Roman" panose="02020603050405020304" pitchFamily="18" charset="0"/>
              </a:rPr>
              <a:t>more potentially lethal damage recovery</a:t>
            </a:r>
            <a:endParaRPr lang="en-US" sz="28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B. </a:t>
            </a:r>
            <a:r>
              <a:rPr lang="en-US" sz="2800" dirty="0">
                <a:solidFill>
                  <a:srgbClr val="000000"/>
                </a:solidFill>
                <a:effectLst/>
                <a:latin typeface="+mn-lt"/>
                <a:ea typeface="MS Mincho" panose="02020609040205080304" pitchFamily="49" charset="-128"/>
                <a:cs typeface="Times New Roman" panose="02020603050405020304" pitchFamily="18" charset="0"/>
              </a:rPr>
              <a:t>cell cycle redistribution</a:t>
            </a:r>
            <a:endParaRPr lang="en-US" sz="2800" dirty="0">
              <a:effectLst/>
              <a:latin typeface="+mn-lt"/>
              <a:ea typeface="MS Mincho" panose="02020609040205080304" pitchFamily="49" charset="-128"/>
              <a:cs typeface="Times New Roman" panose="02020603050405020304" pitchFamily="18" charset="0"/>
            </a:endParaRPr>
          </a:p>
          <a:p>
            <a:pPr marL="5778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C. accelerated repopulation</a:t>
            </a:r>
          </a:p>
          <a:p>
            <a:pPr marL="57785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D. incomplete sublethal damage recovery</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257938" y="3665034"/>
            <a:ext cx="6614823" cy="490983"/>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01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EE89A0-DE5F-AEF0-BEA7-B7BBDC286C75}"/>
              </a:ext>
            </a:extLst>
          </p:cNvPr>
          <p:cNvSpPr txBox="1"/>
          <p:nvPr/>
        </p:nvSpPr>
        <p:spPr>
          <a:xfrm>
            <a:off x="457200" y="493226"/>
            <a:ext cx="3130062" cy="307777"/>
          </a:xfrm>
          <a:prstGeom prst="rect">
            <a:avLst/>
          </a:prstGeom>
          <a:noFill/>
        </p:spPr>
        <p:txBody>
          <a:bodyPr wrap="square">
            <a:spAutoFit/>
          </a:bodyPr>
          <a:lstStyle/>
          <a:p>
            <a:pPr marL="7938">
              <a:spcAft>
                <a:spcPts val="1200"/>
              </a:spcAft>
            </a:pPr>
            <a:r>
              <a:rPr lang="en-US" dirty="0">
                <a:solidFill>
                  <a:schemeClr val="tx1"/>
                </a:solidFill>
                <a:latin typeface="+mn-lt"/>
                <a:ea typeface="MS Mincho" panose="02020609040205080304" pitchFamily="49" charset="-128"/>
                <a:cs typeface="Times New Roman" panose="02020603050405020304" pitchFamily="18" charset="0"/>
              </a:rPr>
              <a:t>Radiation Chemistry &amp; Free Radicals</a:t>
            </a:r>
            <a:endParaRPr lang="en-US" sz="1400" dirty="0">
              <a:solidFill>
                <a:schemeClr val="tx1"/>
              </a:solidFill>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8432684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1938992"/>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2400" dirty="0">
                <a:solidFill>
                  <a:srgbClr val="000000"/>
                </a:solidFill>
                <a:effectLst/>
                <a:latin typeface="+mn-lt"/>
                <a:ea typeface="MS Mincho" panose="02020609040205080304" pitchFamily="49" charset="-128"/>
                <a:cs typeface="Times New Roman" panose="02020603050405020304" pitchFamily="18" charset="0"/>
              </a:rPr>
              <a:t>Single dose x-ray survival curves for four different human tumor cell lines are shown in the left panel of the below figure. Survival curves for the same cells under different irradiation conditions are shown in the right panel. Compared to the left panel, cells in the right panel:</a:t>
            </a:r>
            <a:endParaRPr lang="en-US" sz="20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4683512" y="3687171"/>
            <a:ext cx="3742938" cy="565161"/>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BB3EB63-0916-FC7C-0048-9315C9CDDD4B}"/>
              </a:ext>
            </a:extLst>
          </p:cNvPr>
          <p:cNvPicPr>
            <a:picLocks noChangeAspect="1"/>
          </p:cNvPicPr>
          <p:nvPr/>
        </p:nvPicPr>
        <p:blipFill>
          <a:blip r:embed="rId3"/>
          <a:stretch>
            <a:fillRect/>
          </a:stretch>
        </p:blipFill>
        <p:spPr>
          <a:xfrm>
            <a:off x="670684" y="2571750"/>
            <a:ext cx="3721037" cy="2419975"/>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356E28B2-9A39-70ED-C8E4-8B4F6C8827EE}"/>
              </a:ext>
            </a:extLst>
          </p:cNvPr>
          <p:cNvSpPr txBox="1"/>
          <p:nvPr/>
        </p:nvSpPr>
        <p:spPr>
          <a:xfrm>
            <a:off x="4648891" y="2648423"/>
            <a:ext cx="4290163" cy="2262158"/>
          </a:xfrm>
          <a:prstGeom prst="rect">
            <a:avLst/>
          </a:prstGeom>
          <a:noFill/>
        </p:spPr>
        <p:txBody>
          <a:bodyPr wrap="square" rtlCol="0">
            <a:spAutoFit/>
          </a:bodyPr>
          <a:lstStyle/>
          <a:p>
            <a:pPr>
              <a:spcAft>
                <a:spcPts val="600"/>
              </a:spcAft>
            </a:pPr>
            <a:r>
              <a:rPr lang="en-US" sz="1800" dirty="0">
                <a:effectLst>
                  <a:outerShdw blurRad="50800" dist="38100" dir="2700000" algn="tl" rotWithShape="0">
                    <a:prstClr val="black">
                      <a:alpha val="40000"/>
                    </a:prstClr>
                  </a:outerShdw>
                </a:effectLst>
                <a:latin typeface="+mn-lt"/>
              </a:rPr>
              <a:t>A. became hypoxic during irradiation.</a:t>
            </a:r>
          </a:p>
          <a:p>
            <a:pPr>
              <a:spcAft>
                <a:spcPts val="600"/>
              </a:spcAft>
            </a:pPr>
            <a:r>
              <a:rPr lang="en-US" sz="1800" dirty="0">
                <a:effectLst>
                  <a:outerShdw blurRad="50800" dist="38100" dir="2700000" algn="tl" rotWithShape="0">
                    <a:prstClr val="black">
                      <a:alpha val="40000"/>
                    </a:prstClr>
                  </a:outerShdw>
                </a:effectLst>
                <a:latin typeface="+mn-lt"/>
              </a:rPr>
              <a:t>B. lack the nucleotide excision repair pathway.</a:t>
            </a:r>
          </a:p>
          <a:p>
            <a:pPr>
              <a:spcAft>
                <a:spcPts val="600"/>
              </a:spcAft>
            </a:pPr>
            <a:r>
              <a:rPr lang="en-US" sz="1800" dirty="0">
                <a:effectLst>
                  <a:outerShdw blurRad="50800" dist="38100" dir="2700000" algn="tl" rotWithShape="0">
                    <a:prstClr val="black">
                      <a:alpha val="40000"/>
                    </a:prstClr>
                  </a:outerShdw>
                </a:effectLst>
                <a:latin typeface="+mn-lt"/>
              </a:rPr>
              <a:t>C. were irradiated over an extended period.</a:t>
            </a:r>
          </a:p>
          <a:p>
            <a:r>
              <a:rPr lang="en-US" sz="1800" dirty="0">
                <a:effectLst>
                  <a:outerShdw blurRad="50800" dist="38100" dir="2700000" algn="tl" rotWithShape="0">
                    <a:prstClr val="black">
                      <a:alpha val="40000"/>
                    </a:prstClr>
                  </a:outerShdw>
                </a:effectLst>
                <a:latin typeface="+mn-lt"/>
              </a:rPr>
              <a:t>D. were irradiated with neutrons instead of X-rays.</a:t>
            </a:r>
          </a:p>
        </p:txBody>
      </p:sp>
    </p:spTree>
    <p:extLst>
      <p:ext uri="{BB962C8B-B14F-4D97-AF65-F5344CB8AC3E}">
        <p14:creationId xmlns:p14="http://schemas.microsoft.com/office/powerpoint/2010/main" val="322933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3647152"/>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On a semi-log survival curve plot, what does an exponential dose response relationship indicate about a cell line?</a:t>
            </a:r>
          </a:p>
          <a:p>
            <a:pPr marL="0" marR="0">
              <a:spcBef>
                <a:spcPts val="0"/>
              </a:spcBef>
              <a:spcAft>
                <a:spcPts val="0"/>
              </a:spcAft>
            </a:pPr>
            <a:endParaRPr lang="en-US" sz="2800" dirty="0">
              <a:effectLst/>
              <a:latin typeface="+mn-lt"/>
              <a:ea typeface="MS Mincho" panose="02020609040205080304" pitchFamily="49" charset="-128"/>
              <a:cs typeface="Times New Roman" panose="02020603050405020304" pitchFamily="18" charset="0"/>
            </a:endParaRPr>
          </a:p>
          <a:p>
            <a:pPr marL="457200" marR="0">
              <a:spcBef>
                <a:spcPts val="0"/>
              </a:spcBef>
              <a:spcAft>
                <a:spcPts val="600"/>
              </a:spcAft>
            </a:pPr>
            <a:r>
              <a:rPr lang="en-US" sz="2600" dirty="0">
                <a:effectLst/>
                <a:latin typeface="+mn-lt"/>
                <a:ea typeface="MS Mincho" panose="02020609040205080304" pitchFamily="49" charset="-128"/>
                <a:cs typeface="Times New Roman" panose="02020603050405020304" pitchFamily="18" charset="0"/>
              </a:rPr>
              <a:t>A. a large </a:t>
            </a:r>
            <a:r>
              <a:rPr lang="el-GR" sz="2600" dirty="0">
                <a:effectLst/>
                <a:latin typeface="+mn-lt"/>
                <a:ea typeface="MS Mincho" panose="02020609040205080304" pitchFamily="49" charset="-128"/>
                <a:cs typeface="Times New Roman" panose="02020603050405020304" pitchFamily="18" charset="0"/>
              </a:rPr>
              <a:t>β</a:t>
            </a:r>
            <a:r>
              <a:rPr lang="en-US" sz="2600" dirty="0">
                <a:effectLst/>
                <a:latin typeface="+mn-lt"/>
                <a:ea typeface="MS Mincho" panose="02020609040205080304" pitchFamily="49" charset="-128"/>
                <a:cs typeface="Times New Roman" panose="02020603050405020304" pitchFamily="18" charset="0"/>
              </a:rPr>
              <a:t>D</a:t>
            </a:r>
            <a:r>
              <a:rPr lang="en-US" sz="2600" baseline="30000" dirty="0">
                <a:effectLst/>
                <a:latin typeface="+mn-lt"/>
                <a:ea typeface="MS Mincho" panose="02020609040205080304" pitchFamily="49" charset="-128"/>
                <a:cs typeface="Times New Roman" panose="02020603050405020304" pitchFamily="18" charset="0"/>
              </a:rPr>
              <a:t>2</a:t>
            </a:r>
            <a:r>
              <a:rPr lang="en-US" sz="2600" dirty="0">
                <a:effectLst/>
                <a:latin typeface="+mn-lt"/>
                <a:ea typeface="MS Mincho" panose="02020609040205080304" pitchFamily="49" charset="-128"/>
                <a:cs typeface="Times New Roman" panose="02020603050405020304" pitchFamily="18" charset="0"/>
              </a:rPr>
              <a:t> component of cell killing</a:t>
            </a:r>
          </a:p>
          <a:p>
            <a:pPr marL="462915">
              <a:spcAft>
                <a:spcPts val="600"/>
              </a:spcAft>
            </a:pPr>
            <a:r>
              <a:rPr lang="en-US" sz="2600" dirty="0">
                <a:effectLst/>
                <a:latin typeface="+mn-lt"/>
                <a:ea typeface="MS Mincho" panose="02020609040205080304" pitchFamily="49" charset="-128"/>
                <a:cs typeface="Times New Roman" panose="02020603050405020304" pitchFamily="18" charset="0"/>
              </a:rPr>
              <a:t>B. cells were irradiated under hypoxic conditions</a:t>
            </a:r>
          </a:p>
          <a:p>
            <a:pPr marL="462915">
              <a:spcAft>
                <a:spcPts val="600"/>
              </a:spcAft>
            </a:pPr>
            <a:r>
              <a:rPr lang="en-US" sz="2600" dirty="0">
                <a:effectLst/>
                <a:latin typeface="+mn-lt"/>
                <a:ea typeface="MS Mincho" panose="02020609040205080304" pitchFamily="49" charset="-128"/>
                <a:cs typeface="Times New Roman" panose="02020603050405020304" pitchFamily="18" charset="0"/>
              </a:rPr>
              <a:t>C. cells were irradiated with low LET radiation 	</a:t>
            </a:r>
          </a:p>
          <a:p>
            <a:pPr marL="462915">
              <a:spcAft>
                <a:spcPts val="600"/>
              </a:spcAft>
            </a:pPr>
            <a:r>
              <a:rPr lang="en-US" sz="2600" dirty="0">
                <a:effectLst/>
                <a:latin typeface="+mn-lt"/>
                <a:ea typeface="MS Mincho" panose="02020609040205080304" pitchFamily="49" charset="-128"/>
                <a:cs typeface="Times New Roman" panose="02020603050405020304" pitchFamily="18" charset="0"/>
              </a:rPr>
              <a:t>D. no capacity for sublethal damage recovery</a:t>
            </a:r>
            <a:endParaRPr lang="en-US" sz="26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131770" y="3695075"/>
            <a:ext cx="6724449" cy="415977"/>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63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3739485"/>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800"/>
              </a:spcAft>
            </a:pPr>
            <a:r>
              <a:rPr lang="en-US" sz="3200" dirty="0">
                <a:effectLst/>
                <a:latin typeface="+mn-lt"/>
                <a:ea typeface="MS Mincho" panose="02020609040205080304" pitchFamily="49" charset="-128"/>
                <a:cs typeface="Times New Roman" panose="02020603050405020304" pitchFamily="18" charset="0"/>
              </a:rPr>
              <a:t>What effect would </a:t>
            </a:r>
            <a:r>
              <a:rPr lang="en-US" sz="3200" dirty="0">
                <a:latin typeface="+mn-lt"/>
                <a:ea typeface="MS Mincho" panose="02020609040205080304" pitchFamily="49" charset="-128"/>
                <a:cs typeface="Times New Roman" panose="02020603050405020304" pitchFamily="18" charset="0"/>
              </a:rPr>
              <a:t>de</a:t>
            </a:r>
            <a:r>
              <a:rPr lang="en-US" sz="3200" dirty="0">
                <a:effectLst/>
                <a:latin typeface="+mn-lt"/>
                <a:ea typeface="MS Mincho" panose="02020609040205080304" pitchFamily="49" charset="-128"/>
                <a:cs typeface="Times New Roman" panose="02020603050405020304" pitchFamily="18" charset="0"/>
              </a:rPr>
              <a:t>creasing the time between two dose fractions from 4 hours to 30 minutes have on </a:t>
            </a:r>
            <a:r>
              <a:rPr lang="en-US" sz="3200" dirty="0" err="1">
                <a:effectLst/>
                <a:latin typeface="+mn-lt"/>
                <a:ea typeface="MS Mincho" panose="02020609040205080304" pitchFamily="49" charset="-128"/>
                <a:cs typeface="Times New Roman" panose="02020603050405020304" pitchFamily="18" charset="0"/>
              </a:rPr>
              <a:t>clonogenic</a:t>
            </a:r>
            <a:r>
              <a:rPr lang="en-US" sz="3200" dirty="0">
                <a:effectLst/>
                <a:latin typeface="+mn-lt"/>
                <a:ea typeface="MS Mincho" panose="02020609040205080304" pitchFamily="49" charset="-128"/>
                <a:cs typeface="Times New Roman" panose="02020603050405020304" pitchFamily="18" charset="0"/>
              </a:rPr>
              <a:t> cell survival?</a:t>
            </a:r>
          </a:p>
          <a:p>
            <a:pPr marL="4572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A. increase </a:t>
            </a:r>
          </a:p>
          <a:p>
            <a:pPr marL="462915">
              <a:spcAft>
                <a:spcPts val="600"/>
              </a:spcAft>
            </a:pPr>
            <a:r>
              <a:rPr lang="en-US" sz="2800" dirty="0">
                <a:effectLst/>
                <a:latin typeface="+mn-lt"/>
                <a:ea typeface="MS Mincho" panose="02020609040205080304" pitchFamily="49" charset="-128"/>
                <a:cs typeface="Times New Roman" panose="02020603050405020304" pitchFamily="18" charset="0"/>
              </a:rPr>
              <a:t>B. decrease</a:t>
            </a:r>
          </a:p>
          <a:p>
            <a:pPr marL="462915">
              <a:spcAft>
                <a:spcPts val="600"/>
              </a:spcAft>
            </a:pPr>
            <a:r>
              <a:rPr lang="en-US" sz="2800" dirty="0">
                <a:effectLst/>
                <a:latin typeface="+mn-lt"/>
                <a:ea typeface="MS Mincho" panose="02020609040205080304" pitchFamily="49" charset="-128"/>
                <a:cs typeface="Times New Roman" panose="02020603050405020304" pitchFamily="18" charset="0"/>
              </a:rPr>
              <a:t>C. no change</a:t>
            </a:r>
            <a:endParaRPr lang="en-US" sz="28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074821" y="3277602"/>
            <a:ext cx="2061411" cy="379997"/>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9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065986" cy="4154984"/>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0"/>
              </a:spcAft>
            </a:pPr>
            <a:r>
              <a:rPr lang="en-US" sz="3200" dirty="0">
                <a:effectLst/>
                <a:latin typeface="+mn-lt"/>
                <a:ea typeface="MS Mincho" panose="02020609040205080304" pitchFamily="49" charset="-128"/>
                <a:cs typeface="Times New Roman" panose="02020603050405020304" pitchFamily="18" charset="0"/>
              </a:rPr>
              <a:t>For fractionated radiotherapy, each successive dose to the tumor results in the death of:</a:t>
            </a:r>
          </a:p>
          <a:p>
            <a:pPr marL="0" marR="0">
              <a:spcBef>
                <a:spcPts val="0"/>
              </a:spcBef>
              <a:spcAft>
                <a:spcPts val="0"/>
              </a:spcAft>
            </a:pPr>
            <a:endParaRPr lang="en-US" sz="2800" dirty="0">
              <a:effectLst/>
              <a:latin typeface="+mn-lt"/>
              <a:ea typeface="MS Mincho" panose="02020609040205080304" pitchFamily="49" charset="-128"/>
              <a:cs typeface="Times New Roman" panose="02020603050405020304" pitchFamily="18" charset="0"/>
            </a:endParaRPr>
          </a:p>
          <a:p>
            <a:pPr marL="461963"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A. progressively fewer cells </a:t>
            </a:r>
          </a:p>
          <a:p>
            <a:pPr marL="461963"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B. progressively more cells </a:t>
            </a:r>
          </a:p>
          <a:p>
            <a:pPr marL="461963"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C. approximately the same number of cells </a:t>
            </a:r>
          </a:p>
          <a:p>
            <a:pPr marL="461963"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D. a variable number of cells </a:t>
            </a:r>
          </a:p>
          <a:p>
            <a:pPr marL="461963"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E. only S phase cells</a:t>
            </a:r>
            <a:endParaRPr lang="en-US" sz="2600" dirty="0">
              <a:latin typeface="+mn-lt"/>
              <a:ea typeface="MS Mincho" panose="02020609040205080304" pitchFamily="49" charset="-128"/>
              <a:cs typeface="Times New Roman" panose="02020603050405020304" pitchFamily="18" charset="0"/>
            </a:endParaRPr>
          </a:p>
        </p:txBody>
      </p:sp>
      <p:sp>
        <p:nvSpPr>
          <p:cNvPr id="4" name="Rounded Rectangle 3">
            <a:extLst>
              <a:ext uri="{FF2B5EF4-FFF2-40B4-BE49-F238E27FC236}">
                <a16:creationId xmlns:a16="http://schemas.microsoft.com/office/drawing/2014/main" id="{8D246DF9-08BC-D48D-E62D-81DA6CFDE0AE}"/>
              </a:ext>
            </a:extLst>
          </p:cNvPr>
          <p:cNvSpPr/>
          <p:nvPr/>
        </p:nvSpPr>
        <p:spPr>
          <a:xfrm>
            <a:off x="1106932" y="2469121"/>
            <a:ext cx="4487365" cy="425573"/>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51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119028" cy="3985706"/>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200"/>
              </a:spcAft>
            </a:pPr>
            <a:r>
              <a:rPr lang="en-US" sz="3200" dirty="0">
                <a:effectLst/>
                <a:latin typeface="+mn-lt"/>
                <a:ea typeface="MS Mincho" panose="02020609040205080304" pitchFamily="49" charset="-128"/>
                <a:cs typeface="Times New Roman" panose="02020603050405020304" pitchFamily="18" charset="0"/>
              </a:rPr>
              <a:t>Which statement is TRUE concerning sublethal and potentially lethal damage recovery? </a:t>
            </a:r>
          </a:p>
          <a:p>
            <a:pPr marL="342900" marR="0">
              <a:spcBef>
                <a:spcPts val="0"/>
              </a:spcBef>
              <a:spcAft>
                <a:spcPts val="600"/>
              </a:spcAft>
            </a:pPr>
            <a:r>
              <a:rPr lang="en-US" sz="2200" dirty="0">
                <a:effectLst/>
                <a:latin typeface="+mn-lt"/>
                <a:ea typeface="MS Mincho" panose="02020609040205080304" pitchFamily="49" charset="-128"/>
                <a:cs typeface="Times New Roman" panose="02020603050405020304" pitchFamily="18" charset="0"/>
              </a:rPr>
              <a:t>A. The biological effectiveness of a given dose of (low LET) radiation decreases with decreasing dose rate. </a:t>
            </a:r>
          </a:p>
          <a:p>
            <a:pPr marL="342900" marR="0">
              <a:spcBef>
                <a:spcPts val="0"/>
              </a:spcBef>
              <a:spcAft>
                <a:spcPts val="600"/>
              </a:spcAft>
            </a:pPr>
            <a:r>
              <a:rPr lang="en-US" sz="2200" dirty="0">
                <a:effectLst/>
                <a:latin typeface="+mn-lt"/>
                <a:ea typeface="MS Mincho" panose="02020609040205080304" pitchFamily="49" charset="-128"/>
                <a:cs typeface="Times New Roman" panose="02020603050405020304" pitchFamily="18" charset="0"/>
              </a:rPr>
              <a:t>B. PLDR is best demonstrated with a split dose experiment. </a:t>
            </a:r>
          </a:p>
          <a:p>
            <a:pPr marL="342900" marR="0">
              <a:spcBef>
                <a:spcPts val="0"/>
              </a:spcBef>
              <a:spcAft>
                <a:spcPts val="600"/>
              </a:spcAft>
            </a:pPr>
            <a:r>
              <a:rPr lang="en-US" sz="2200" dirty="0">
                <a:effectLst/>
                <a:latin typeface="+mn-lt"/>
                <a:ea typeface="MS Mincho" panose="02020609040205080304" pitchFamily="49" charset="-128"/>
                <a:cs typeface="Times New Roman" panose="02020603050405020304" pitchFamily="18" charset="0"/>
              </a:rPr>
              <a:t>C. The magnitude of SLDR and PLDR is greater following exposure to high LET than low LET radiation. </a:t>
            </a:r>
          </a:p>
          <a:p>
            <a:pPr marL="342900" marR="0">
              <a:spcBef>
                <a:spcPts val="0"/>
              </a:spcBef>
              <a:spcAft>
                <a:spcPts val="0"/>
              </a:spcAft>
            </a:pPr>
            <a:r>
              <a:rPr lang="en-US" sz="2200" dirty="0">
                <a:effectLst/>
                <a:latin typeface="+mn-lt"/>
                <a:ea typeface="MS Mincho" panose="02020609040205080304" pitchFamily="49" charset="-128"/>
                <a:cs typeface="Times New Roman" panose="02020603050405020304" pitchFamily="18" charset="0"/>
              </a:rPr>
              <a:t>D. PLDR is an important contributor to tumor </a:t>
            </a:r>
            <a:r>
              <a:rPr lang="en-US" sz="2200" dirty="0" err="1">
                <a:effectLst/>
                <a:latin typeface="+mn-lt"/>
                <a:ea typeface="MS Mincho" panose="02020609040205080304" pitchFamily="49" charset="-128"/>
                <a:cs typeface="Times New Roman" panose="02020603050405020304" pitchFamily="18" charset="0"/>
              </a:rPr>
              <a:t>radioresistance</a:t>
            </a:r>
            <a:r>
              <a:rPr lang="en-US" sz="2200" dirty="0">
                <a:effectLst/>
                <a:latin typeface="+mn-lt"/>
                <a:ea typeface="MS Mincho" panose="02020609040205080304" pitchFamily="49" charset="-128"/>
                <a:cs typeface="Times New Roman" panose="02020603050405020304" pitchFamily="18" charset="0"/>
              </a:rPr>
              <a:t>.</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986617" y="2181725"/>
            <a:ext cx="7443509" cy="673769"/>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67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119028" cy="4678204"/>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200"/>
              </a:spcAft>
            </a:pPr>
            <a:r>
              <a:rPr lang="en-US" sz="3200" dirty="0">
                <a:effectLst/>
                <a:latin typeface="+mn-lt"/>
                <a:ea typeface="MS Mincho" panose="02020609040205080304" pitchFamily="49" charset="-128"/>
                <a:cs typeface="Times New Roman" panose="02020603050405020304" pitchFamily="18" charset="0"/>
              </a:rPr>
              <a:t>Which normal tissue would be expected to show the </a:t>
            </a:r>
            <a:r>
              <a:rPr lang="en-US" sz="3200" i="1" dirty="0">
                <a:effectLst/>
                <a:latin typeface="+mn-lt"/>
                <a:ea typeface="MS Mincho" panose="02020609040205080304" pitchFamily="49" charset="-128"/>
                <a:cs typeface="Times New Roman" panose="02020603050405020304" pitchFamily="18" charset="0"/>
              </a:rPr>
              <a:t>least</a:t>
            </a:r>
            <a:r>
              <a:rPr lang="en-US" sz="3200" dirty="0">
                <a:effectLst/>
                <a:latin typeface="+mn-lt"/>
                <a:ea typeface="MS Mincho" panose="02020609040205080304" pitchFamily="49" charset="-128"/>
                <a:cs typeface="Times New Roman" panose="02020603050405020304" pitchFamily="18" charset="0"/>
              </a:rPr>
              <a:t> amount of sparing when irradiated with X-rays at a low versus high dose rate?</a:t>
            </a:r>
            <a:endParaRPr lang="en-US" sz="1800" dirty="0">
              <a:effectLst/>
              <a:latin typeface="+mn-lt"/>
              <a:ea typeface="MS Mincho" panose="02020609040205080304" pitchFamily="49" charset="-128"/>
              <a:cs typeface="Times New Roman" panose="02020603050405020304" pitchFamily="18" charset="0"/>
            </a:endParaRPr>
          </a:p>
          <a:p>
            <a:pPr marL="342900" marR="0">
              <a:spcBef>
                <a:spcPts val="0"/>
              </a:spcBef>
              <a:spcAft>
                <a:spcPts val="600"/>
              </a:spcAft>
            </a:pPr>
            <a:r>
              <a:rPr lang="en-US" sz="2600" dirty="0">
                <a:effectLst/>
                <a:latin typeface="+mn-lt"/>
                <a:ea typeface="MS Mincho" panose="02020609040205080304" pitchFamily="49" charset="-128"/>
                <a:cs typeface="Times New Roman" panose="02020603050405020304" pitchFamily="18" charset="0"/>
              </a:rPr>
              <a:t>A. breast</a:t>
            </a:r>
          </a:p>
          <a:p>
            <a:pPr marL="342900" marR="0">
              <a:spcBef>
                <a:spcPts val="0"/>
              </a:spcBef>
              <a:spcAft>
                <a:spcPts val="600"/>
              </a:spcAft>
            </a:pPr>
            <a:r>
              <a:rPr lang="en-US" sz="2600" dirty="0">
                <a:effectLst/>
                <a:latin typeface="+mn-lt"/>
                <a:ea typeface="MS Mincho" panose="02020609040205080304" pitchFamily="49" charset="-128"/>
                <a:cs typeface="Times New Roman" panose="02020603050405020304" pitchFamily="18" charset="0"/>
              </a:rPr>
              <a:t>B. bone marrow</a:t>
            </a:r>
          </a:p>
          <a:p>
            <a:pPr marL="342900" marR="0">
              <a:spcBef>
                <a:spcPts val="0"/>
              </a:spcBef>
              <a:spcAft>
                <a:spcPts val="600"/>
              </a:spcAft>
            </a:pPr>
            <a:r>
              <a:rPr lang="en-US" sz="2600" dirty="0">
                <a:effectLst/>
                <a:latin typeface="+mn-lt"/>
                <a:ea typeface="MS Mincho" panose="02020609040205080304" pitchFamily="49" charset="-128"/>
                <a:cs typeface="Times New Roman" panose="02020603050405020304" pitchFamily="18" charset="0"/>
              </a:rPr>
              <a:t>C. kidney</a:t>
            </a:r>
          </a:p>
          <a:p>
            <a:pPr marL="342900" marR="0">
              <a:spcBef>
                <a:spcPts val="0"/>
              </a:spcBef>
              <a:spcAft>
                <a:spcPts val="600"/>
              </a:spcAft>
            </a:pPr>
            <a:r>
              <a:rPr lang="en-US" sz="2600" dirty="0">
                <a:effectLst/>
                <a:latin typeface="+mn-lt"/>
                <a:ea typeface="MS Mincho" panose="02020609040205080304" pitchFamily="49" charset="-128"/>
                <a:cs typeface="Times New Roman" panose="02020603050405020304" pitchFamily="18" charset="0"/>
              </a:rPr>
              <a:t>D. lung </a:t>
            </a:r>
          </a:p>
          <a:p>
            <a:pPr marL="342900" marR="0">
              <a:spcBef>
                <a:spcPts val="0"/>
              </a:spcBef>
              <a:spcAft>
                <a:spcPts val="600"/>
              </a:spcAft>
            </a:pPr>
            <a:r>
              <a:rPr lang="en-US" sz="2600" dirty="0">
                <a:effectLst/>
                <a:latin typeface="+mn-lt"/>
                <a:ea typeface="MS Mincho" panose="02020609040205080304" pitchFamily="49" charset="-128"/>
                <a:cs typeface="Times New Roman" panose="02020603050405020304" pitchFamily="18" charset="0"/>
              </a:rPr>
              <a:t>E. spinal cord</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975359" y="3152767"/>
            <a:ext cx="2473235" cy="365760"/>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07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615898" y="508865"/>
            <a:ext cx="8119028" cy="4708981"/>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200"/>
              </a:spcAft>
            </a:pPr>
            <a:r>
              <a:rPr lang="en-US" sz="2800" dirty="0">
                <a:effectLst/>
                <a:latin typeface="+mn-lt"/>
                <a:ea typeface="MS Mincho" panose="02020609040205080304" pitchFamily="49" charset="-128"/>
                <a:cs typeface="Times New Roman" panose="02020603050405020304" pitchFamily="18" charset="0"/>
              </a:rPr>
              <a:t>As long as a minimum of _______ hours between successive dose fractions is allowed, sublethal damage should be fully repaired in normal tissues, causing the shoulder to return on the radiation survival curve.</a:t>
            </a:r>
          </a:p>
          <a:p>
            <a:pPr marL="34290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A. 2</a:t>
            </a:r>
          </a:p>
          <a:p>
            <a:pPr marL="34290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B. 4</a:t>
            </a:r>
          </a:p>
          <a:p>
            <a:pPr marL="34290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C. 6</a:t>
            </a:r>
          </a:p>
          <a:p>
            <a:pPr marL="34290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D. 12</a:t>
            </a:r>
          </a:p>
          <a:p>
            <a:pPr marL="342900" marR="0">
              <a:spcBef>
                <a:spcPts val="0"/>
              </a:spcBef>
              <a:spcAft>
                <a:spcPts val="600"/>
              </a:spcAft>
            </a:pPr>
            <a:r>
              <a:rPr lang="en-US" sz="2400" dirty="0">
                <a:effectLst/>
                <a:latin typeface="+mn-lt"/>
                <a:ea typeface="MS Mincho" panose="02020609040205080304" pitchFamily="49" charset="-128"/>
                <a:cs typeface="Times New Roman" panose="02020603050405020304" pitchFamily="18" charset="0"/>
              </a:rPr>
              <a:t>E. 24</a:t>
            </a:r>
          </a:p>
        </p:txBody>
      </p:sp>
      <p:sp>
        <p:nvSpPr>
          <p:cNvPr id="4" name="Rounded Rectangle 3">
            <a:extLst>
              <a:ext uri="{FF2B5EF4-FFF2-40B4-BE49-F238E27FC236}">
                <a16:creationId xmlns:a16="http://schemas.microsoft.com/office/drawing/2014/main" id="{8D246DF9-08BC-D48D-E62D-81DA6CFDE0AE}"/>
              </a:ext>
            </a:extLst>
          </p:cNvPr>
          <p:cNvSpPr/>
          <p:nvPr/>
        </p:nvSpPr>
        <p:spPr>
          <a:xfrm>
            <a:off x="1007728" y="3762795"/>
            <a:ext cx="667324" cy="307499"/>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03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1B06CD71-77CA-D700-E07C-7457D70A6D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E18B925-D8D0-7DFF-0B7C-F625E3C135FE}"/>
              </a:ext>
            </a:extLst>
          </p:cNvPr>
          <p:cNvSpPr txBox="1"/>
          <p:nvPr/>
        </p:nvSpPr>
        <p:spPr>
          <a:xfrm>
            <a:off x="486425" y="565509"/>
            <a:ext cx="8398629" cy="3185487"/>
          </a:xfrm>
          <a:prstGeom prst="rect">
            <a:avLst/>
          </a:prstGeom>
          <a:noFill/>
          <a:effectLst>
            <a:outerShdw blurRad="50800" dist="38100" dir="2700000" algn="tl" rotWithShape="0">
              <a:prstClr val="black">
                <a:alpha val="40000"/>
              </a:prstClr>
            </a:outerShdw>
          </a:effectLst>
        </p:spPr>
        <p:txBody>
          <a:bodyPr wrap="square">
            <a:spAutoFit/>
          </a:bodyPr>
          <a:lstStyle/>
          <a:p>
            <a:pPr marL="0" marR="0">
              <a:spcBef>
                <a:spcPts val="0"/>
              </a:spcBef>
              <a:spcAft>
                <a:spcPts val="1200"/>
              </a:spcAft>
            </a:pPr>
            <a:r>
              <a:rPr lang="en-US" sz="3200" dirty="0">
                <a:effectLst/>
                <a:latin typeface="+mn-lt"/>
                <a:ea typeface="MS Mincho" panose="02020609040205080304" pitchFamily="49" charset="-128"/>
                <a:cs typeface="Times New Roman" panose="02020603050405020304" pitchFamily="18" charset="0"/>
              </a:rPr>
              <a:t>Regarding cell survival, sublethal damage recovery is:</a:t>
            </a:r>
          </a:p>
          <a:p>
            <a:pPr marL="3429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A. similar for high vs. low LET radiation</a:t>
            </a:r>
          </a:p>
          <a:p>
            <a:pPr marL="3429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B. enhanced by incubation of cells on ice</a:t>
            </a:r>
          </a:p>
          <a:p>
            <a:pPr marL="3429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C. described by the β component of the LQ model</a:t>
            </a:r>
          </a:p>
          <a:p>
            <a:pPr marL="342900" marR="0">
              <a:spcBef>
                <a:spcPts val="0"/>
              </a:spcBef>
              <a:spcAft>
                <a:spcPts val="600"/>
              </a:spcAft>
            </a:pPr>
            <a:r>
              <a:rPr lang="en-US" sz="2800" dirty="0">
                <a:effectLst/>
                <a:latin typeface="+mn-lt"/>
                <a:ea typeface="MS Mincho" panose="02020609040205080304" pitchFamily="49" charset="-128"/>
                <a:cs typeface="Times New Roman" panose="02020603050405020304" pitchFamily="18" charset="0"/>
              </a:rPr>
              <a:t>D. complete within 10 minutes after irradiation</a:t>
            </a:r>
          </a:p>
        </p:txBody>
      </p:sp>
      <p:sp>
        <p:nvSpPr>
          <p:cNvPr id="4" name="Rounded Rectangle 3">
            <a:extLst>
              <a:ext uri="{FF2B5EF4-FFF2-40B4-BE49-F238E27FC236}">
                <a16:creationId xmlns:a16="http://schemas.microsoft.com/office/drawing/2014/main" id="{C3886426-22B8-A78F-6EDD-AA35B0CD0CAA}"/>
              </a:ext>
            </a:extLst>
          </p:cNvPr>
          <p:cNvSpPr/>
          <p:nvPr/>
        </p:nvSpPr>
        <p:spPr>
          <a:xfrm>
            <a:off x="886345" y="2775569"/>
            <a:ext cx="7933973" cy="404602"/>
          </a:xfrm>
          <a:prstGeom prst="roundRect">
            <a:avLst/>
          </a:prstGeom>
          <a:solidFill>
            <a:srgbClr val="FFFF00">
              <a:alpha val="391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85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extBox 2">
            <a:extLst>
              <a:ext uri="{FF2B5EF4-FFF2-40B4-BE49-F238E27FC236}">
                <a16:creationId xmlns:a16="http://schemas.microsoft.com/office/drawing/2014/main" id="{51C143CC-115B-AFA2-946B-E6156AB69639}"/>
              </a:ext>
            </a:extLst>
          </p:cNvPr>
          <p:cNvSpPr txBox="1"/>
          <p:nvPr/>
        </p:nvSpPr>
        <p:spPr>
          <a:xfrm>
            <a:off x="4808909" y="425007"/>
            <a:ext cx="3882525" cy="4293483"/>
          </a:xfrm>
          <a:prstGeom prst="rect">
            <a:avLst/>
          </a:prstGeom>
          <a:noFill/>
          <a:ln>
            <a:noFill/>
          </a:ln>
          <a:effectLst/>
        </p:spPr>
        <p:txBody>
          <a:bodyPr wrap="square" lIns="0" rIns="0">
            <a:spAutoFit/>
          </a:bodyPr>
          <a:lstStyle/>
          <a:p>
            <a:pPr marL="7938">
              <a:spcAft>
                <a:spcPts val="600"/>
              </a:spcAft>
            </a:pPr>
            <a:r>
              <a:rPr lang="en-US" sz="2000" b="1" dirty="0">
                <a:latin typeface="+mn-lt"/>
              </a:rPr>
              <a:t>Describe the radiobiological phenomena that account for the shape of the split-dose recovery curve at positions A, B and C.</a:t>
            </a:r>
          </a:p>
          <a:p>
            <a:pPr marL="7938">
              <a:spcAft>
                <a:spcPts val="600"/>
              </a:spcAft>
            </a:pPr>
            <a:endParaRPr lang="en-US" sz="1800" b="1" dirty="0">
              <a:latin typeface="+mn-lt"/>
              <a:ea typeface="MS Mincho" panose="02020609040205080304" pitchFamily="49" charset="-128"/>
              <a:cs typeface="Times New Roman" panose="02020603050405020304" pitchFamily="18" charset="0"/>
            </a:endParaRPr>
          </a:p>
          <a:p>
            <a:pPr marL="7938">
              <a:spcAft>
                <a:spcPts val="600"/>
              </a:spcAft>
            </a:pPr>
            <a:r>
              <a:rPr lang="en-US" sz="2000" b="1" dirty="0">
                <a:latin typeface="+mn-lt"/>
                <a:ea typeface="MS Mincho" panose="02020609040205080304" pitchFamily="49" charset="-128"/>
                <a:cs typeface="Times New Roman" panose="02020603050405020304" pitchFamily="18" charset="0"/>
              </a:rPr>
              <a:t>A = </a:t>
            </a:r>
          </a:p>
          <a:p>
            <a:pPr marL="7938">
              <a:spcAft>
                <a:spcPts val="600"/>
              </a:spcAft>
            </a:pPr>
            <a:r>
              <a:rPr lang="en-US" sz="2000" b="1" dirty="0">
                <a:solidFill>
                  <a:schemeClr val="bg1"/>
                </a:solidFill>
                <a:latin typeface="+mn-lt"/>
                <a:ea typeface="MS Mincho" panose="02020609040205080304" pitchFamily="49" charset="-128"/>
                <a:cs typeface="Times New Roman" panose="02020603050405020304" pitchFamily="18" charset="0"/>
              </a:rPr>
              <a:t>Repair of sublethal damage</a:t>
            </a:r>
            <a:endParaRPr lang="en-US" sz="2000" b="1" dirty="0">
              <a:latin typeface="+mn-lt"/>
              <a:ea typeface="MS Mincho" panose="02020609040205080304" pitchFamily="49" charset="-128"/>
              <a:cs typeface="Times New Roman" panose="02020603050405020304" pitchFamily="18" charset="0"/>
            </a:endParaRPr>
          </a:p>
          <a:p>
            <a:pPr marL="7938">
              <a:spcAft>
                <a:spcPts val="600"/>
              </a:spcAft>
            </a:pPr>
            <a:r>
              <a:rPr lang="en-US" sz="2000" b="1" dirty="0">
                <a:latin typeface="+mn-lt"/>
                <a:ea typeface="MS Mincho" panose="02020609040205080304" pitchFamily="49" charset="-128"/>
                <a:cs typeface="Times New Roman" panose="02020603050405020304" pitchFamily="18" charset="0"/>
              </a:rPr>
              <a:t>B = </a:t>
            </a:r>
          </a:p>
          <a:p>
            <a:pPr marL="7938">
              <a:spcAft>
                <a:spcPts val="600"/>
              </a:spcAft>
            </a:pPr>
            <a:r>
              <a:rPr lang="en-US" sz="2000" b="1" dirty="0">
                <a:solidFill>
                  <a:schemeClr val="bg1"/>
                </a:solidFill>
                <a:latin typeface="+mn-lt"/>
                <a:ea typeface="MS Mincho" panose="02020609040205080304" pitchFamily="49" charset="-128"/>
                <a:cs typeface="Times New Roman" panose="02020603050405020304" pitchFamily="18" charset="0"/>
              </a:rPr>
              <a:t>Redistribution</a:t>
            </a:r>
          </a:p>
          <a:p>
            <a:pPr marL="7938">
              <a:spcAft>
                <a:spcPts val="600"/>
              </a:spcAft>
            </a:pPr>
            <a:r>
              <a:rPr lang="en-US" sz="2000" b="1" dirty="0">
                <a:latin typeface="+mn-lt"/>
                <a:ea typeface="MS Mincho" panose="02020609040205080304" pitchFamily="49" charset="-128"/>
                <a:cs typeface="Times New Roman" panose="02020603050405020304" pitchFamily="18" charset="0"/>
              </a:rPr>
              <a:t>C = </a:t>
            </a:r>
          </a:p>
          <a:p>
            <a:pPr marL="7938">
              <a:spcAft>
                <a:spcPts val="600"/>
              </a:spcAft>
            </a:pPr>
            <a:r>
              <a:rPr lang="en-US" sz="2000" b="1" dirty="0">
                <a:solidFill>
                  <a:schemeClr val="bg1"/>
                </a:solidFill>
                <a:latin typeface="+mn-lt"/>
                <a:ea typeface="MS Mincho" panose="02020609040205080304" pitchFamily="49" charset="-128"/>
                <a:cs typeface="Times New Roman" panose="02020603050405020304" pitchFamily="18" charset="0"/>
              </a:rPr>
              <a:t>Repopulation</a:t>
            </a:r>
          </a:p>
        </p:txBody>
      </p:sp>
      <p:pic>
        <p:nvPicPr>
          <p:cNvPr id="2" name="Picture 1" descr="SLDR">
            <a:extLst>
              <a:ext uri="{FF2B5EF4-FFF2-40B4-BE49-F238E27FC236}">
                <a16:creationId xmlns:a16="http://schemas.microsoft.com/office/drawing/2014/main" id="{B2A51A6E-D451-CA17-7447-13702B7957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318" y="887639"/>
            <a:ext cx="4073181" cy="3368221"/>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2675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50000" decel="5000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0"/>
        <p:cNvGrpSpPr/>
        <p:nvPr/>
      </p:nvGrpSpPr>
      <p:grpSpPr>
        <a:xfrm>
          <a:off x="0" y="0"/>
          <a:ext cx="0" cy="0"/>
          <a:chOff x="0" y="0"/>
          <a:chExt cx="0" cy="0"/>
        </a:xfrm>
      </p:grpSpPr>
      <p:sp>
        <p:nvSpPr>
          <p:cNvPr id="2" name="TextBox 1">
            <a:extLst>
              <a:ext uri="{FF2B5EF4-FFF2-40B4-BE49-F238E27FC236}">
                <a16:creationId xmlns:a16="http://schemas.microsoft.com/office/drawing/2014/main" id="{4EB96E0E-98B8-564E-D22E-748DF201C80A}"/>
              </a:ext>
            </a:extLst>
          </p:cNvPr>
          <p:cNvSpPr txBox="1"/>
          <p:nvPr/>
        </p:nvSpPr>
        <p:spPr>
          <a:xfrm>
            <a:off x="457200" y="493226"/>
            <a:ext cx="3130062" cy="307777"/>
          </a:xfrm>
          <a:prstGeom prst="rect">
            <a:avLst/>
          </a:prstGeom>
          <a:noFill/>
        </p:spPr>
        <p:txBody>
          <a:bodyPr wrap="square">
            <a:spAutoFit/>
          </a:bodyPr>
          <a:lstStyle/>
          <a:p>
            <a:pPr marL="7938">
              <a:spcAft>
                <a:spcPts val="1200"/>
              </a:spcAft>
            </a:pPr>
            <a:r>
              <a:rPr lang="en-US" dirty="0">
                <a:solidFill>
                  <a:schemeClr val="tx1"/>
                </a:solidFill>
                <a:latin typeface="+mn-lt"/>
                <a:ea typeface="MS Mincho" panose="02020609040205080304" pitchFamily="49" charset="-128"/>
                <a:cs typeface="Times New Roman" panose="02020603050405020304" pitchFamily="18" charset="0"/>
              </a:rPr>
              <a:t>Cell Cycle Effects</a:t>
            </a:r>
            <a:endParaRPr lang="en-US" sz="1400" dirty="0">
              <a:solidFill>
                <a:schemeClr val="tx1"/>
              </a:solidFill>
              <a:latin typeface="+mn-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823717894"/>
      </p:ext>
    </p:extLst>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8099</TotalTime>
  <Words>6765</Words>
  <Application>Microsoft Macintosh PowerPoint</Application>
  <PresentationFormat>On-screen Show (16:9)</PresentationFormat>
  <Paragraphs>859</Paragraphs>
  <Slides>144</Slides>
  <Notes>142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144</vt:i4>
      </vt:variant>
    </vt:vector>
  </HeadingPairs>
  <TitlesOfParts>
    <vt:vector size="149" baseType="lpstr">
      <vt:lpstr>Old Standard TT</vt:lpstr>
      <vt:lpstr>Wingdings 3</vt:lpstr>
      <vt:lpstr>Symbol</vt:lpstr>
      <vt:lpstr>Arial</vt:lpstr>
      <vt:lpstr>Paperback</vt:lpstr>
      <vt:lpstr>Radiation &amp; Cancer Biology Course for Residents (Part 1)  Boards Review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&amp; Cancer Biology Course for Residents  Spring 2023 Problem Solving Session February 22, 2023</dc:title>
  <cp:lastModifiedBy>Zeman, Elaine M</cp:lastModifiedBy>
  <cp:revision>133</cp:revision>
  <dcterms:modified xsi:type="dcterms:W3CDTF">2024-03-29T20:45:25Z</dcterms:modified>
</cp:coreProperties>
</file>